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86" r:id="rId3"/>
    <p:sldId id="257" r:id="rId4"/>
    <p:sldId id="285" r:id="rId5"/>
    <p:sldId id="261" r:id="rId6"/>
    <p:sldId id="262" r:id="rId7"/>
    <p:sldId id="265" r:id="rId8"/>
    <p:sldId id="276" r:id="rId9"/>
    <p:sldId id="267" r:id="rId10"/>
    <p:sldId id="264" r:id="rId11"/>
    <p:sldId id="266" r:id="rId12"/>
    <p:sldId id="271" r:id="rId13"/>
    <p:sldId id="281" r:id="rId14"/>
    <p:sldId id="272" r:id="rId15"/>
    <p:sldId id="284" r:id="rId16"/>
    <p:sldId id="259" r:id="rId17"/>
    <p:sldId id="277" r:id="rId18"/>
    <p:sldId id="282" r:id="rId19"/>
    <p:sldId id="283" r:id="rId20"/>
    <p:sldId id="273" r:id="rId21"/>
    <p:sldId id="268" r:id="rId22"/>
    <p:sldId id="260"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6" autoAdjust="0"/>
    <p:restoredTop sz="94660"/>
  </p:normalViewPr>
  <p:slideViewPr>
    <p:cSldViewPr snapToGrid="0">
      <p:cViewPr varScale="1">
        <p:scale>
          <a:sx n="80" d="100"/>
          <a:sy n="80" d="100"/>
        </p:scale>
        <p:origin x="-83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306D6-6AD0-485B-84A3-8ACF6CB05A79}" type="datetimeFigureOut">
              <a:rPr lang="ru-RU" smtClean="0"/>
              <a:t>07.02.2024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2F194-2A78-4365-8F4B-FBB02A125EE0}" type="slidenum">
              <a:rPr lang="ru-RU" smtClean="0"/>
              <a:t>‹#›</a:t>
            </a:fld>
            <a:endParaRPr lang="ru-RU"/>
          </a:p>
        </p:txBody>
      </p:sp>
    </p:spTree>
    <p:extLst>
      <p:ext uri="{BB962C8B-B14F-4D97-AF65-F5344CB8AC3E}">
        <p14:creationId xmlns:p14="http://schemas.microsoft.com/office/powerpoint/2010/main" val="217321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72F194-2A78-4365-8F4B-FBB02A125EE0}" type="slidenum">
              <a:rPr lang="ru-RU" smtClean="0"/>
              <a:t>14</a:t>
            </a:fld>
            <a:endParaRPr lang="ru-RU"/>
          </a:p>
        </p:txBody>
      </p:sp>
    </p:spTree>
    <p:extLst>
      <p:ext uri="{BB962C8B-B14F-4D97-AF65-F5344CB8AC3E}">
        <p14:creationId xmlns:p14="http://schemas.microsoft.com/office/powerpoint/2010/main" val="287264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2793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30155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131876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313688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409292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2A5210-BD03-445F-9344-B32193739F00}" type="datetimeFigureOut">
              <a:rPr lang="ru-RU" smtClean="0"/>
              <a:t>07.02.2024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403674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2A5210-BD03-445F-9344-B32193739F00}" type="datetimeFigureOut">
              <a:rPr lang="ru-RU" smtClean="0"/>
              <a:t>07.02.2024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160400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2A5210-BD03-445F-9344-B32193739F00}" type="datetimeFigureOut">
              <a:rPr lang="ru-RU" smtClean="0"/>
              <a:t>07.02.2024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136338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2A5210-BD03-445F-9344-B32193739F00}" type="datetimeFigureOut">
              <a:rPr lang="ru-RU" smtClean="0"/>
              <a:t>07.02.2024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262041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E2A5210-BD03-445F-9344-B32193739F00}" type="datetimeFigureOut">
              <a:rPr lang="ru-RU" smtClean="0"/>
              <a:t>07.02.2024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214990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E2A5210-BD03-445F-9344-B32193739F00}" type="datetimeFigureOut">
              <a:rPr lang="ru-RU" smtClean="0"/>
              <a:t>07.02.2024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12DB5-FA86-4625-97EE-26C92159B9C9}" type="slidenum">
              <a:rPr lang="ru-RU" smtClean="0"/>
              <a:t>‹#›</a:t>
            </a:fld>
            <a:endParaRPr lang="ru-RU"/>
          </a:p>
        </p:txBody>
      </p:sp>
    </p:spTree>
    <p:extLst>
      <p:ext uri="{BB962C8B-B14F-4D97-AF65-F5344CB8AC3E}">
        <p14:creationId xmlns:p14="http://schemas.microsoft.com/office/powerpoint/2010/main" val="248518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A5210-BD03-445F-9344-B32193739F00}" type="datetimeFigureOut">
              <a:rPr lang="ru-RU" smtClean="0"/>
              <a:t>07.02.2024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12DB5-FA86-4625-97EE-26C92159B9C9}" type="slidenum">
              <a:rPr lang="ru-RU" smtClean="0"/>
              <a:t>‹#›</a:t>
            </a:fld>
            <a:endParaRPr lang="ru-RU"/>
          </a:p>
        </p:txBody>
      </p:sp>
    </p:spTree>
    <p:extLst>
      <p:ext uri="{BB962C8B-B14F-4D97-AF65-F5344CB8AC3E}">
        <p14:creationId xmlns:p14="http://schemas.microsoft.com/office/powerpoint/2010/main" val="32059620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7886" y="149905"/>
            <a:ext cx="9144000" cy="1265517"/>
          </a:xfrm>
        </p:spPr>
        <p:txBody>
          <a:bodyPr>
            <a:noAutofit/>
          </a:bodyPr>
          <a:lstStyle/>
          <a:p>
            <a:r>
              <a:rPr lang="kk-KZ" sz="2800" dirty="0" smtClean="0"/>
              <a:t/>
            </a:r>
            <a:br>
              <a:rPr lang="kk-KZ" sz="2800" dirty="0" smtClean="0"/>
            </a:br>
            <a:r>
              <a:rPr lang="kk-KZ" sz="2800" dirty="0"/>
              <a:t/>
            </a:r>
            <a:br>
              <a:rPr lang="kk-KZ" sz="2800" dirty="0"/>
            </a:br>
            <a:r>
              <a:rPr lang="kk-KZ" sz="2800" dirty="0" smtClean="0"/>
              <a:t/>
            </a:r>
            <a:br>
              <a:rPr lang="kk-KZ" sz="2800" dirty="0" smtClean="0"/>
            </a:br>
            <a:r>
              <a:rPr lang="kk-KZ" sz="2800" dirty="0"/>
              <a:t/>
            </a:r>
            <a:br>
              <a:rPr lang="kk-KZ" sz="2800" dirty="0"/>
            </a:br>
            <a:r>
              <a:rPr lang="kk-KZ" sz="2800" dirty="0" smtClean="0"/>
              <a:t/>
            </a:r>
            <a:br>
              <a:rPr lang="kk-KZ" sz="2800" dirty="0" smtClean="0"/>
            </a:br>
            <a:r>
              <a:rPr lang="kk-KZ" sz="2400" dirty="0" smtClean="0">
                <a:latin typeface="Times New Roman" panose="02020603050405020304" pitchFamily="18" charset="0"/>
                <a:cs typeface="Times New Roman" panose="02020603050405020304" pitchFamily="18" charset="0"/>
              </a:rPr>
              <a:t>«Ақмола облысы білім басқармасының Ерейментау ауданы бойынша білім бөлімі Еркіншілік ауылының жалпы орта білім беретін мектебі» КММ</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3" y="1415423"/>
            <a:ext cx="11088914" cy="4056185"/>
          </a:xfrm>
          <a:prstGeom prst="rect">
            <a:avLst/>
          </a:prstGeom>
        </p:spPr>
      </p:pic>
      <p:sp>
        <p:nvSpPr>
          <p:cNvPr id="5" name="Заголовок 1"/>
          <p:cNvSpPr txBox="1">
            <a:spLocks/>
          </p:cNvSpPr>
          <p:nvPr/>
        </p:nvSpPr>
        <p:spPr>
          <a:xfrm>
            <a:off x="1407886" y="5689600"/>
            <a:ext cx="9144000" cy="539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kk-KZ" sz="2800" dirty="0" smtClean="0"/>
              <a:t/>
            </a:r>
            <a:br>
              <a:rPr lang="kk-KZ" sz="2800" dirty="0" smtClean="0"/>
            </a:br>
            <a:r>
              <a:rPr lang="kk-KZ" sz="2800" dirty="0" smtClean="0"/>
              <a:t/>
            </a:r>
            <a:br>
              <a:rPr lang="kk-KZ" sz="2800" dirty="0" smtClean="0"/>
            </a:br>
            <a:r>
              <a:rPr lang="kk-KZ" sz="2800" dirty="0" smtClean="0"/>
              <a:t/>
            </a:r>
            <a:br>
              <a:rPr lang="kk-KZ" sz="2800" dirty="0" smtClean="0"/>
            </a:br>
            <a:r>
              <a:rPr lang="kk-KZ" sz="2800" dirty="0" smtClean="0"/>
              <a:t/>
            </a:r>
            <a:br>
              <a:rPr lang="kk-KZ" sz="2800" dirty="0" smtClean="0"/>
            </a:br>
            <a:r>
              <a:rPr lang="kk-KZ" sz="2800" dirty="0" smtClean="0"/>
              <a:t/>
            </a:r>
            <a:br>
              <a:rPr lang="kk-KZ" sz="2800" dirty="0" smtClean="0"/>
            </a:br>
            <a:r>
              <a:rPr lang="kk-KZ" sz="2400" dirty="0">
                <a:latin typeface="Times New Roman" panose="02020603050405020304" pitchFamily="18" charset="0"/>
                <a:cs typeface="Times New Roman" panose="02020603050405020304" pitchFamily="18" charset="0"/>
              </a:rPr>
              <a:t>ө</a:t>
            </a:r>
            <a:r>
              <a:rPr lang="kk-KZ" sz="2400" dirty="0" smtClean="0">
                <a:latin typeface="Times New Roman" panose="02020603050405020304" pitchFamily="18" charset="0"/>
                <a:cs typeface="Times New Roman" panose="02020603050405020304" pitchFamily="18" charset="0"/>
              </a:rPr>
              <a:t>зін – өзі басқару ұйымының жұмысы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39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617" y="1"/>
            <a:ext cx="11759524" cy="1561428"/>
          </a:xfrm>
        </p:spPr>
        <p:txBody>
          <a:bodyPr>
            <a:noAutofit/>
          </a:bodyPr>
          <a:lstStyle/>
          <a:p>
            <a:pPr algn="ctr"/>
            <a:r>
              <a:rPr lang="kk-KZ" sz="2400" b="1" dirty="0" smtClean="0">
                <a:latin typeface="Times New Roman" panose="02020603050405020304" pitchFamily="18" charset="0"/>
                <a:cs typeface="Times New Roman" panose="02020603050405020304" pitchFamily="18" charset="0"/>
              </a:rPr>
              <a:t>Батыр Бауыржан Момышұлы – алмас қылыштай өткір де қайсар, дана да данышпан, шешен әрі ақын «сөз қадірін өз қадірі, өз қадірі ел қадірі» деп бағалаған айбынды азаматты өскелен ұрпаққа үлгі тұтып, «Батыр тұлғасы» қойылымы қойылған сәтте балалар шынайы рөлге кіріп, Бауыржан Момышұлына еліктеді</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7" y="1701796"/>
            <a:ext cx="3943954" cy="249302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5717" y="1701796"/>
            <a:ext cx="3783421" cy="249302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084" y="1701796"/>
            <a:ext cx="3614057" cy="249302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836" y="4335183"/>
            <a:ext cx="3870023" cy="237041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7328" y="4335183"/>
            <a:ext cx="3863621" cy="2370415"/>
          </a:xfrm>
          <a:prstGeom prst="rect">
            <a:avLst/>
          </a:prstGeom>
        </p:spPr>
      </p:pic>
    </p:spTree>
    <p:extLst>
      <p:ext uri="{BB962C8B-B14F-4D97-AF65-F5344CB8AC3E}">
        <p14:creationId xmlns:p14="http://schemas.microsoft.com/office/powerpoint/2010/main" val="411495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800" b="1" dirty="0">
                <a:latin typeface="Times New Roman" panose="02020603050405020304" pitchFamily="18" charset="0"/>
                <a:cs typeface="Times New Roman" panose="02020603050405020304" pitchFamily="18" charset="0"/>
              </a:rPr>
              <a:t>Өнер мен </a:t>
            </a:r>
            <a:r>
              <a:rPr lang="kk-KZ" sz="2800" b="1" dirty="0" smtClean="0">
                <a:latin typeface="Times New Roman" panose="02020603050405020304" pitchFamily="18" charset="0"/>
                <a:cs typeface="Times New Roman" panose="02020603050405020304" pitchFamily="18" charset="0"/>
              </a:rPr>
              <a:t>мәдениеттің дәмін көріп, рақатын сезіне алған адамға, бұдан артық байлық керек емес, оқушылар мектепішілік іс шараларға қатысу барысында бір-біріне жоғары сыйластықпен, мәдениетпен қарау керектігін үйренеді </a:t>
            </a:r>
            <a:endParaRPr lang="ru-RU" sz="2800" b="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72" y="2046514"/>
            <a:ext cx="3841315" cy="378822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6091" b="5042"/>
          <a:stretch/>
        </p:blipFill>
        <p:spPr>
          <a:xfrm>
            <a:off x="4706199" y="2046514"/>
            <a:ext cx="2808231" cy="378823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943" y="2046514"/>
            <a:ext cx="3841315" cy="3788229"/>
          </a:xfrm>
          <a:prstGeom prst="rect">
            <a:avLst/>
          </a:prstGeom>
        </p:spPr>
      </p:pic>
    </p:spTree>
    <p:extLst>
      <p:ext uri="{BB962C8B-B14F-4D97-AF65-F5344CB8AC3E}">
        <p14:creationId xmlns:p14="http://schemas.microsoft.com/office/powerpoint/2010/main" val="264495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36" y="2090057"/>
            <a:ext cx="2010895" cy="308235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546" y="2090057"/>
            <a:ext cx="1751648" cy="308235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42" y="2090057"/>
            <a:ext cx="1799771" cy="308235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203" y="2090057"/>
            <a:ext cx="1917702" cy="3082357"/>
          </a:xfrm>
          <a:prstGeom prst="rect">
            <a:avLst/>
          </a:prstGeom>
        </p:spPr>
      </p:pic>
      <p:pic>
        <p:nvPicPr>
          <p:cNvPr id="10" name="Объект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156116" y="2090057"/>
            <a:ext cx="1771857" cy="3082357"/>
          </a:xfr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8084" y="2090057"/>
            <a:ext cx="1847802" cy="3082357"/>
          </a:xfrm>
          <a:prstGeom prst="rect">
            <a:avLst/>
          </a:prstGeom>
        </p:spPr>
      </p:pic>
      <p:sp>
        <p:nvSpPr>
          <p:cNvPr id="12" name="Заголовок 1"/>
          <p:cNvSpPr txBox="1">
            <a:spLocks/>
          </p:cNvSpPr>
          <p:nvPr/>
        </p:nvSpPr>
        <p:spPr>
          <a:xfrm>
            <a:off x="334614" y="-802104"/>
            <a:ext cx="11261516" cy="3096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2000" dirty="0" smtClean="0">
                <a:latin typeface="Times New Roman" panose="02020603050405020304" pitchFamily="18" charset="0"/>
                <a:cs typeface="Times New Roman" panose="02020603050405020304" pitchFamily="18" charset="0"/>
              </a:rPr>
              <a:t>          </a:t>
            </a:r>
          </a:p>
          <a:p>
            <a:r>
              <a:rPr lang="kk-KZ" sz="2000" b="1" dirty="0">
                <a:latin typeface="Times New Roman" panose="02020603050405020304" pitchFamily="18" charset="0"/>
                <a:cs typeface="Times New Roman" panose="02020603050405020304" pitchFamily="18" charset="0"/>
              </a:rPr>
              <a:t> </a:t>
            </a:r>
            <a:r>
              <a:rPr lang="kk-KZ" sz="2000" b="1" dirty="0" smtClean="0">
                <a:latin typeface="Times New Roman" panose="02020603050405020304" pitchFamily="18" charset="0"/>
                <a:cs typeface="Times New Roman" panose="02020603050405020304" pitchFamily="18" charset="0"/>
              </a:rPr>
              <a:t>        </a:t>
            </a:r>
          </a:p>
          <a:p>
            <a:r>
              <a:rPr lang="kk-KZ" sz="2000" b="1" dirty="0">
                <a:latin typeface="Times New Roman" panose="02020603050405020304" pitchFamily="18" charset="0"/>
                <a:cs typeface="Times New Roman" panose="02020603050405020304" pitchFamily="18" charset="0"/>
              </a:rPr>
              <a:t> </a:t>
            </a:r>
            <a:r>
              <a:rPr lang="kk-KZ" sz="2000" b="1" dirty="0" smtClean="0">
                <a:latin typeface="Times New Roman" panose="02020603050405020304" pitchFamily="18" charset="0"/>
                <a:cs typeface="Times New Roman" panose="02020603050405020304" pitchFamily="18" charset="0"/>
              </a:rPr>
              <a:t>         Ғажап-ау</a:t>
            </a:r>
            <a:r>
              <a:rPr lang="kk-KZ" sz="2000" b="1" dirty="0">
                <a:latin typeface="Times New Roman" panose="02020603050405020304" pitchFamily="18" charset="0"/>
                <a:cs typeface="Times New Roman" panose="02020603050405020304" pitchFamily="18" charset="0"/>
              </a:rPr>
              <a:t>, Ыбеке, осы мықтылығың,</a:t>
            </a:r>
            <a:endParaRPr lang="ru-RU"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          Жарқырап тағы қайта шықты күнің.</a:t>
            </a:r>
            <a:endParaRPr lang="ru-RU"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          Басыңнан сырып тастап уақыт жүгін,</a:t>
            </a:r>
            <a:endParaRPr lang="ru-RU"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          Тапжылмай тас тұрғыда тұрсың </a:t>
            </a:r>
            <a:r>
              <a:rPr lang="kk-KZ" sz="2000" b="1" dirty="0" smtClean="0">
                <a:latin typeface="Times New Roman" panose="02020603050405020304" pitchFamily="18" charset="0"/>
                <a:cs typeface="Times New Roman" panose="02020603050405020304" pitchFamily="18" charset="0"/>
              </a:rPr>
              <a:t>бүгін </a:t>
            </a:r>
            <a:r>
              <a:rPr lang="kk-KZ" sz="2000" b="1" dirty="0">
                <a:latin typeface="Times New Roman" panose="02020603050405020304" pitchFamily="18" charset="0"/>
                <a:cs typeface="Times New Roman" panose="02020603050405020304" pitchFamily="18" charset="0"/>
              </a:rPr>
              <a:t>- деп айтқан екен ақын Ғафу Қайырбеков, шыныңда да ұлы тұлғаның шығармалары бүгінгі жас жеткіншектер үшін өте </a:t>
            </a:r>
            <a:r>
              <a:rPr lang="kk-KZ" sz="2000" b="1" dirty="0" smtClean="0">
                <a:latin typeface="Times New Roman" panose="02020603050405020304" pitchFamily="18" charset="0"/>
                <a:cs typeface="Times New Roman" panose="02020603050405020304" pitchFamily="18" charset="0"/>
              </a:rPr>
              <a:t>маңызды. 180 жыл бұрын қазақ еліне ұлы педагог, дара тұлға Ы.Алтынсарин дүниеге келді, осыған орай мектепте он күндік өтті. </a:t>
            </a:r>
            <a:endParaRPr lang="ru-RU" sz="2000" b="1" dirty="0">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334614" y="5053399"/>
            <a:ext cx="11668699" cy="180460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dirty="0" smtClean="0"/>
              <a:t> </a:t>
            </a:r>
            <a:r>
              <a:rPr lang="kk-KZ" b="1" dirty="0">
                <a:latin typeface="Times New Roman" panose="02020603050405020304" pitchFamily="18" charset="0"/>
                <a:cs typeface="Times New Roman" panose="02020603050405020304" pitchFamily="18" charset="0"/>
              </a:rPr>
              <a:t>8 сынып оқушыларымен өткізген сабақтан тыс </a:t>
            </a:r>
            <a:r>
              <a:rPr lang="kk-KZ" b="1" dirty="0" smtClean="0">
                <a:latin typeface="Times New Roman" panose="02020603050405020304" pitchFamily="18" charset="0"/>
                <a:cs typeface="Times New Roman" panose="02020603050405020304" pitchFamily="18" charset="0"/>
              </a:rPr>
              <a:t>шара  </a:t>
            </a:r>
            <a:r>
              <a:rPr lang="kk-KZ" b="1" dirty="0">
                <a:latin typeface="Times New Roman" panose="02020603050405020304" pitchFamily="18" charset="0"/>
                <a:cs typeface="Times New Roman" panose="02020603050405020304" pitchFamily="18" charset="0"/>
              </a:rPr>
              <a:t>көпшілікті қызықтырды, «Әке мен бала» әңгімесіне қойылған қойылымның тәрбиелік мәні зор. Бұл жердегі автордың идеясы «Аз жұмысты </a:t>
            </a:r>
            <a:r>
              <a:rPr lang="kk-KZ" b="1" dirty="0" smtClean="0">
                <a:latin typeface="Times New Roman" panose="02020603050405020304" pitchFamily="18" charset="0"/>
                <a:cs typeface="Times New Roman" panose="02020603050405020304" pitchFamily="18" charset="0"/>
              </a:rPr>
              <a:t>қиынсынсаң - </a:t>
            </a:r>
            <a:r>
              <a:rPr lang="kk-KZ" b="1" dirty="0">
                <a:latin typeface="Times New Roman" panose="02020603050405020304" pitchFamily="18" charset="0"/>
                <a:cs typeface="Times New Roman" panose="02020603050405020304" pitchFamily="18" charset="0"/>
              </a:rPr>
              <a:t>көп жұмысқа тап боласың; азға қанағат ете </a:t>
            </a:r>
            <a:r>
              <a:rPr lang="kk-KZ" b="1" dirty="0" smtClean="0">
                <a:latin typeface="Times New Roman" panose="02020603050405020304" pitchFamily="18" charset="0"/>
                <a:cs typeface="Times New Roman" panose="02020603050405020304" pitchFamily="18" charset="0"/>
              </a:rPr>
              <a:t>білмесең - </a:t>
            </a:r>
            <a:r>
              <a:rPr lang="kk-KZ" b="1" dirty="0">
                <a:latin typeface="Times New Roman" panose="02020603050405020304" pitchFamily="18" charset="0"/>
                <a:cs typeface="Times New Roman" panose="02020603050405020304" pitchFamily="18" charset="0"/>
              </a:rPr>
              <a:t>көптен құр қаласың» - дегенді білдіреді, сонымен бірге оқушылар қойылым барысында образға кіре біліп, шынайы </a:t>
            </a:r>
            <a:r>
              <a:rPr lang="kk-KZ" b="1" dirty="0" smtClean="0">
                <a:latin typeface="Times New Roman" panose="02020603050405020304" pitchFamily="18" charset="0"/>
                <a:cs typeface="Times New Roman" panose="02020603050405020304" pitchFamily="18" charset="0"/>
              </a:rPr>
              <a:t>ойнады.</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55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276" y="304800"/>
            <a:ext cx="11803010" cy="2021305"/>
          </a:xfrm>
        </p:spPr>
        <p:txBody>
          <a:bodyPr>
            <a:noAutofit/>
          </a:bodyPr>
          <a:lstStyle/>
          <a:p>
            <a:r>
              <a:rPr lang="kk-KZ" sz="2800" dirty="0" smtClean="0">
                <a:latin typeface="Times New Roman" panose="02020603050405020304" pitchFamily="18" charset="0"/>
                <a:cs typeface="Times New Roman" panose="02020603050405020304" pitchFamily="18" charset="0"/>
              </a:rPr>
              <a:t> </a:t>
            </a:r>
            <a:r>
              <a:rPr lang="kk-KZ" sz="2800" b="1" dirty="0">
                <a:latin typeface="Times New Roman" panose="02020603050405020304" pitchFamily="18" charset="0"/>
                <a:cs typeface="Times New Roman" panose="02020603050405020304" pitchFamily="18" charset="0"/>
              </a:rPr>
              <a:t>«Жаман жолдас» </a:t>
            </a:r>
            <a:r>
              <a:rPr lang="kk-KZ" sz="2800" b="1" dirty="0" smtClean="0">
                <a:latin typeface="Times New Roman" panose="02020603050405020304" pitchFamily="18" charset="0"/>
                <a:cs typeface="Times New Roman" panose="02020603050405020304" pitchFamily="18" charset="0"/>
              </a:rPr>
              <a:t>әңгімесіне қойылған қойылым өте </a:t>
            </a:r>
            <a:r>
              <a:rPr lang="kk-KZ" sz="2800" b="1" dirty="0">
                <a:latin typeface="Times New Roman" panose="02020603050405020304" pitchFamily="18" charset="0"/>
                <a:cs typeface="Times New Roman" panose="02020603050405020304" pitchFamily="18" charset="0"/>
              </a:rPr>
              <a:t>тартымды. Оқыту, тәрбиелеу маңызы орасан зор, қойылым идеясы </a:t>
            </a:r>
            <a:r>
              <a:rPr lang="en-US" sz="2800" b="1" dirty="0" smtClean="0">
                <a:latin typeface="Times New Roman" panose="02020603050405020304" pitchFamily="18" charset="0"/>
                <a:cs typeface="Times New Roman" panose="02020603050405020304" pitchFamily="18" charset="0"/>
              </a:rPr>
              <a:t>6</a:t>
            </a:r>
            <a:r>
              <a:rPr lang="kk-KZ" sz="2800" b="1" dirty="0" smtClean="0">
                <a:latin typeface="Times New Roman" panose="02020603050405020304" pitchFamily="18" charset="0"/>
                <a:cs typeface="Times New Roman" panose="02020603050405020304" pitchFamily="18" charset="0"/>
              </a:rPr>
              <a:t> </a:t>
            </a:r>
            <a:r>
              <a:rPr lang="kk-KZ" sz="2800" b="1" dirty="0">
                <a:latin typeface="Times New Roman" panose="02020603050405020304" pitchFamily="18" charset="0"/>
                <a:cs typeface="Times New Roman" panose="02020603050405020304" pitchFamily="18" charset="0"/>
              </a:rPr>
              <a:t>сынып оқушыларына адал дос пен жаман жолдастың айырмасын ажырата білуді үйрету. «Аю құлағыма ақыл сыбырлады: екінші рет тар жерде жолдасын тастап қашатын достармен жолдас болма» - делінген. Бұл әңгіме бүгінгі күнде де өзекті.</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76" y="2569410"/>
            <a:ext cx="2724324" cy="3783765"/>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026" y="2915487"/>
            <a:ext cx="2520250" cy="351389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8394" y="2858335"/>
            <a:ext cx="2634205" cy="357104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5875" y="2569410"/>
            <a:ext cx="2611462" cy="3631365"/>
          </a:xfrm>
          <a:prstGeom prst="rect">
            <a:avLst/>
          </a:prstGeom>
        </p:spPr>
      </p:pic>
    </p:spTree>
    <p:extLst>
      <p:ext uri="{BB962C8B-B14F-4D97-AF65-F5344CB8AC3E}">
        <p14:creationId xmlns:p14="http://schemas.microsoft.com/office/powerpoint/2010/main" val="394574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674" y="365125"/>
            <a:ext cx="11935326" cy="2795168"/>
          </a:xfrm>
        </p:spPr>
        <p:txBody>
          <a:bodyPr>
            <a:normAutofit fontScale="90000"/>
          </a:bodyPr>
          <a:lstStyle/>
          <a:p>
            <a:r>
              <a:rPr lang="kk-KZ" sz="2700" dirty="0" smtClean="0">
                <a:latin typeface="Times New Roman" panose="02020603050405020304" pitchFamily="18" charset="0"/>
                <a:cs typeface="Times New Roman" panose="02020603050405020304" pitchFamily="18" charset="0"/>
              </a:rPr>
              <a:t/>
            </a:r>
            <a:br>
              <a:rPr lang="kk-KZ" sz="2700" dirty="0" smtClean="0">
                <a:latin typeface="Times New Roman" panose="02020603050405020304" pitchFamily="18" charset="0"/>
                <a:cs typeface="Times New Roman" panose="02020603050405020304" pitchFamily="18" charset="0"/>
              </a:rPr>
            </a:br>
            <a:r>
              <a:rPr lang="kk-KZ" sz="2700" dirty="0">
                <a:latin typeface="Times New Roman" panose="02020603050405020304" pitchFamily="18" charset="0"/>
                <a:cs typeface="Times New Roman" panose="02020603050405020304" pitchFamily="18" charset="0"/>
              </a:rPr>
              <a:t/>
            </a:r>
            <a:br>
              <a:rPr lang="kk-KZ" sz="2700" dirty="0">
                <a:latin typeface="Times New Roman" panose="02020603050405020304" pitchFamily="18" charset="0"/>
                <a:cs typeface="Times New Roman" panose="02020603050405020304" pitchFamily="18" charset="0"/>
              </a:rPr>
            </a:br>
            <a:r>
              <a:rPr lang="kk-KZ" sz="2700" dirty="0" smtClean="0">
                <a:latin typeface="Times New Roman" panose="02020603050405020304" pitchFamily="18" charset="0"/>
                <a:cs typeface="Times New Roman" panose="02020603050405020304" pitchFamily="18" charset="0"/>
              </a:rPr>
              <a:t>«</a:t>
            </a:r>
            <a:r>
              <a:rPr lang="kk-KZ" sz="2700" dirty="0">
                <a:latin typeface="Times New Roman" panose="02020603050405020304" pitchFamily="18" charset="0"/>
                <a:cs typeface="Times New Roman" panose="02020603050405020304" pitchFamily="18" charset="0"/>
              </a:rPr>
              <a:t>Таза бұлақ» сахналық көріністі 6 сынып оқушылары қойды, бұл жерде мәтіннің  мазмұны, тасқа жазылған «Әй, жолаушы, болсаң, осы бұлақтай бол!» - деген нақыл сөзді ширатып, мағынасын түсіндіріп тұр. Бұлақ тынбай ағады, алыс жерлерге барады, ол бара-бара кеңейіп, үлкейеді. Бұған басқа бұлақтар құйып, үлкен өзен болып кетеді, оның мәні мына ұғымда жатыр. «Сен де, адам, тынбай еңбек ет, еш уақытта жалқауланып тоқтап қалма, сонда сен де зорайып мұратыңа жетесің». Бұл бұлақ кім-кімнің болса да сусынын қаңдырады, ол үшін ешкімнен ақыл тілемейді, мұндағы идеяның негізі «Біреуге жақсылық етсең, ол жақсылығынды міндет етпе» - деген ұғым деп ұғу керек. Ал, бұлақ мұнша таза болмаса, адамдар сонша оған ынтық болмас еді. Бұлақ күні-түні тынбай ағып, тазаланып тұрғаны үшін оған құмар болады, бұл жағдайда: «Көңілінді, бойыңды осы бұлақтай таза сақта», - деген түсінікті, балалардың бойына байыптаудың маңызы зор болып тұр. </a:t>
            </a:r>
            <a:endParaRPr lang="ru-RU" sz="27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61043" y="3962399"/>
            <a:ext cx="1958102" cy="2723325"/>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8495" y="3962399"/>
            <a:ext cx="2017486" cy="272332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21" y="4186989"/>
            <a:ext cx="2123621" cy="2498736"/>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2365" y="3962398"/>
            <a:ext cx="2102131" cy="2723327"/>
          </a:xfrm>
          <a:prstGeom prst="rect">
            <a:avLst/>
          </a:prstGeom>
        </p:spPr>
      </p:pic>
    </p:spTree>
    <p:extLst>
      <p:ext uri="{BB962C8B-B14F-4D97-AF65-F5344CB8AC3E}">
        <p14:creationId xmlns:p14="http://schemas.microsoft.com/office/powerpoint/2010/main" val="274828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2800" b="1" dirty="0" smtClean="0">
                <a:latin typeface="Times New Roman" panose="02020603050405020304" pitchFamily="18" charset="0"/>
                <a:cs typeface="Times New Roman" panose="02020603050405020304" pitchFamily="18" charset="0"/>
              </a:rPr>
              <a:t>Наурыз- көктем мен жаңару мерекесі.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Бұл мектеп оқушыларының ең сүйікті және ауқымды мерекелерінің бірі, барлық оқушылар жаңару мерекесіне белсенді қатысады</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494"/>
          <a:stretch/>
        </p:blipFill>
        <p:spPr>
          <a:xfrm>
            <a:off x="838200" y="1988457"/>
            <a:ext cx="4677229" cy="354148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88457"/>
            <a:ext cx="4934857" cy="3541486"/>
          </a:xfrm>
          <a:prstGeom prst="rect">
            <a:avLst/>
          </a:prstGeom>
        </p:spPr>
      </p:pic>
    </p:spTree>
    <p:extLst>
      <p:ext uri="{BB962C8B-B14F-4D97-AF65-F5344CB8AC3E}">
        <p14:creationId xmlns:p14="http://schemas.microsoft.com/office/powerpoint/2010/main" val="321569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421" y="219982"/>
            <a:ext cx="11710737" cy="1560692"/>
          </a:xfrm>
        </p:spPr>
        <p:txBody>
          <a:bodyPr>
            <a:noAutofit/>
          </a:bodyPr>
          <a:lstStyle/>
          <a:p>
            <a:pPr algn="ctr"/>
            <a:r>
              <a:rPr lang="kk-KZ" sz="3200" b="1" dirty="0" smtClean="0">
                <a:latin typeface="Times New Roman" panose="02020603050405020304" pitchFamily="18" charset="0"/>
                <a:cs typeface="Times New Roman" panose="02020603050405020304" pitchFamily="18" charset="0"/>
              </a:rPr>
              <a:t>«Берекелі – алтын күз, </a:t>
            </a:r>
            <a:r>
              <a:rPr lang="kk-KZ" sz="3200" b="1" dirty="0">
                <a:latin typeface="Times New Roman" panose="02020603050405020304" pitchFamily="18" charset="0"/>
                <a:cs typeface="Times New Roman" panose="02020603050405020304" pitchFamily="18" charset="0"/>
              </a:rPr>
              <a:t>м</a:t>
            </a:r>
            <a:r>
              <a:rPr lang="kk-KZ" sz="3200" b="1" dirty="0" smtClean="0">
                <a:latin typeface="Times New Roman" panose="02020603050405020304" pitchFamily="18" charset="0"/>
                <a:cs typeface="Times New Roman" panose="02020603050405020304" pitchFamily="18" charset="0"/>
              </a:rPr>
              <a:t>ерекелі – алтын күз»</a:t>
            </a:r>
            <a:br>
              <a:rPr lang="kk-KZ" sz="3200" b="1"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атты алтын күз мерекесі тартымды өтті, «Ақыл көпке жеткізер, өнер көкке жеткізер» дегендей  балалардың өнері көптің көңілінен шықты! </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777" y="2239365"/>
            <a:ext cx="9256297" cy="434781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133">
            <a:off x="2740727" y="3060870"/>
            <a:ext cx="2499025" cy="300655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8686">
            <a:off x="5828388" y="2808975"/>
            <a:ext cx="3238960" cy="2564326"/>
          </a:xfrm>
          <a:prstGeom prst="rect">
            <a:avLst/>
          </a:prstGeom>
        </p:spPr>
      </p:pic>
    </p:spTree>
    <p:extLst>
      <p:ext uri="{BB962C8B-B14F-4D97-AF65-F5344CB8AC3E}">
        <p14:creationId xmlns:p14="http://schemas.microsoft.com/office/powerpoint/2010/main" val="232824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137598"/>
          </a:xfrm>
        </p:spPr>
        <p:txBody>
          <a:bodyPr>
            <a:normAutofit fontScale="90000"/>
          </a:bodyPr>
          <a:lstStyle/>
          <a:p>
            <a:r>
              <a:rPr lang="kk-KZ" sz="2800" dirty="0" smtClean="0">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Музей уақытқа бағынбайтын алтын арқау, өткен мен бүгінді, бүгін  мен болашақты жалғап тұрған мәңгілік көпір десек болады. 01.03.2019 жылы мектепте «Атамұра» тарихи-өлкетану музейі ашылды. Музейдің тәрбие – оқу үрдісінде маңызы зор, тәрбиелік мәні бар іс-шаралар жиі ұйымдастырылса, музей жәдігерлерін ғылыми жобаларды қорғауда да кеңінен пайдаланылатыны көпшілікке мәлім.</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038" y="2767341"/>
            <a:ext cx="2510310" cy="352116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562" y="3108197"/>
            <a:ext cx="3305437" cy="274106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547" y="2767341"/>
            <a:ext cx="2582015" cy="352116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08197"/>
            <a:ext cx="3549038" cy="2494317"/>
          </a:xfrm>
          <a:prstGeom prst="rect">
            <a:avLst/>
          </a:prstGeom>
        </p:spPr>
      </p:pic>
    </p:spTree>
    <p:extLst>
      <p:ext uri="{BB962C8B-B14F-4D97-AF65-F5344CB8AC3E}">
        <p14:creationId xmlns:p14="http://schemas.microsoft.com/office/powerpoint/2010/main" val="270630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800" b="1" dirty="0" smtClean="0">
                <a:latin typeface="Times New Roman" panose="02020603050405020304" pitchFamily="18" charset="0"/>
                <a:cs typeface="Times New Roman" panose="02020603050405020304" pitchFamily="18" charset="0"/>
              </a:rPr>
              <a:t>«Асыл сөзді іздесең, Абайды оқы- таңырқа!» атты кітапхана сағатына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7 сынып оқушылары қатысты, ал мектепте ерекше орын алып жүрген ұлдар хоры, осы жолы хорды қыздар толықтырып «Желсіз түнде жарық ай» өлеңің    айтарлықтай орындады.</a:t>
            </a:r>
            <a:endParaRPr lang="ru-RU" sz="2800"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976" y="2444271"/>
            <a:ext cx="5753100" cy="2899254"/>
          </a:xfr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08" y="2444270"/>
            <a:ext cx="4772141" cy="2899255"/>
          </a:xfrm>
          <a:prstGeom prst="rect">
            <a:avLst/>
          </a:prstGeom>
        </p:spPr>
      </p:pic>
    </p:spTree>
    <p:extLst>
      <p:ext uri="{BB962C8B-B14F-4D97-AF65-F5344CB8AC3E}">
        <p14:creationId xmlns:p14="http://schemas.microsoft.com/office/powerpoint/2010/main" val="216200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9770" y="0"/>
            <a:ext cx="4474029" cy="2358345"/>
          </a:xfrm>
        </p:spPr>
        <p:txBody>
          <a:bodyPr>
            <a:normAutofit fontScale="90000"/>
          </a:bodyPr>
          <a:lstStyle/>
          <a:p>
            <a:pPr algn="ctr"/>
            <a:r>
              <a:rPr lang="kk-KZ" sz="2800" b="1" dirty="0" smtClean="0">
                <a:latin typeface="Times New Roman" panose="02020603050405020304" pitchFamily="18" charset="0"/>
                <a:cs typeface="Times New Roman" panose="02020603050405020304" pitchFamily="18" charset="0"/>
              </a:rPr>
              <a:t>«Туған елің – Қазақстанды жақсы білесің бе?» атты Республикалық балалар оқулары байқауына мектеп оқушылары қатысып,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 ІІ орын иеленді</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258" y="2358345"/>
            <a:ext cx="4888015" cy="418759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2358345"/>
            <a:ext cx="4343399" cy="4187598"/>
          </a:xfrm>
          <a:prstGeom prst="rect">
            <a:avLst/>
          </a:prstGeom>
        </p:spPr>
      </p:pic>
      <p:sp>
        <p:nvSpPr>
          <p:cNvPr id="6" name="Заголовок 1"/>
          <p:cNvSpPr txBox="1">
            <a:spLocks/>
          </p:cNvSpPr>
          <p:nvPr/>
        </p:nvSpPr>
        <p:spPr>
          <a:xfrm>
            <a:off x="1052284" y="-1"/>
            <a:ext cx="5007760" cy="23583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sz="2800" b="1" dirty="0" smtClean="0">
                <a:latin typeface="Times New Roman" panose="02020603050405020304" pitchFamily="18" charset="0"/>
                <a:cs typeface="Times New Roman" panose="02020603050405020304" pitchFamily="18" charset="0"/>
              </a:rPr>
              <a:t>«Кітап әлемді бағындырады» акциясын ұйымдастыруды жоспарлау кезеңінен</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33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313" y="6125029"/>
            <a:ext cx="13008428" cy="732971"/>
          </a:xfrm>
        </p:spPr>
        <p:txBody>
          <a:bodyPr>
            <a:normAutofit/>
          </a:bodyPr>
          <a:lstStyle/>
          <a:p>
            <a:pPr algn="ctr"/>
            <a:r>
              <a:rPr lang="kk-KZ" sz="2400" b="1" dirty="0" smtClean="0">
                <a:latin typeface="Times New Roman" panose="02020603050405020304" pitchFamily="18" charset="0"/>
                <a:cs typeface="Times New Roman" panose="02020603050405020304" pitchFamily="18" charset="0"/>
              </a:rPr>
              <a:t>Мектептің өзін-өзі басқару кеңесі мектеп директорымен бірлесе жұмыс атқарады</a:t>
            </a:r>
            <a:endParaRPr lang="ru-RU" sz="2400" b="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990600" y="0"/>
            <a:ext cx="10515600" cy="566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sz="2800" b="1" dirty="0" smtClean="0">
                <a:latin typeface="Times New Roman" panose="02020603050405020304" pitchFamily="18" charset="0"/>
                <a:cs typeface="Times New Roman" panose="02020603050405020304" pitchFamily="18" charset="0"/>
              </a:rPr>
              <a:t>Өзін-өзі басқару құрылымы</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5917" t="1313" r="-1"/>
          <a:stretch/>
        </p:blipFill>
        <p:spPr>
          <a:xfrm>
            <a:off x="8832651" y="3018970"/>
            <a:ext cx="3185177" cy="3272971"/>
          </a:xfrm>
          <a:prstGeom prst="rect">
            <a:avLst/>
          </a:prstGeom>
        </p:spPr>
      </p:pic>
      <p:sp>
        <p:nvSpPr>
          <p:cNvPr id="6" name="Стрелка вниз 5"/>
          <p:cNvSpPr/>
          <p:nvPr/>
        </p:nvSpPr>
        <p:spPr>
          <a:xfrm>
            <a:off x="2115209" y="1545555"/>
            <a:ext cx="471054" cy="73429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pic>
        <p:nvPicPr>
          <p:cNvPr id="7" name="Рисунок 6"/>
          <p:cNvPicPr>
            <a:picLocks noChangeAspect="1"/>
          </p:cNvPicPr>
          <p:nvPr/>
        </p:nvPicPr>
        <p:blipFill>
          <a:blip r:embed="rId3">
            <a:biLevel thresh="50000"/>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6447913" y="1507291"/>
            <a:ext cx="524301" cy="755970"/>
          </a:xfrm>
          <a:prstGeom prst="rect">
            <a:avLst/>
          </a:prstGeom>
          <a:ln>
            <a:solidFill>
              <a:schemeClr val="bg1"/>
            </a:solidFill>
          </a:ln>
        </p:spPr>
      </p:pic>
      <p:sp>
        <p:nvSpPr>
          <p:cNvPr id="8" name="Овал 7"/>
          <p:cNvSpPr/>
          <p:nvPr/>
        </p:nvSpPr>
        <p:spPr>
          <a:xfrm>
            <a:off x="1263155" y="2308337"/>
            <a:ext cx="2175163" cy="9698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Президент</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Овал 8"/>
          <p:cNvSpPr/>
          <p:nvPr/>
        </p:nvSpPr>
        <p:spPr>
          <a:xfrm>
            <a:off x="5675415" y="2288626"/>
            <a:ext cx="2119747" cy="9698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Министрлер кеңесі</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6817838" y="4377859"/>
            <a:ext cx="1850240" cy="873013"/>
          </a:xfrm>
          <a:prstGeom prst="rect">
            <a:avLst/>
          </a:prstGeom>
          <a:ln>
            <a:solidFill>
              <a:schemeClr val="accent1"/>
            </a:solidFill>
          </a:ln>
        </p:spPr>
      </p:pic>
      <p:pic>
        <p:nvPicPr>
          <p:cNvPr id="11" name="Рисунок 10"/>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4885752" y="4377860"/>
            <a:ext cx="1622869" cy="884320"/>
          </a:xfrm>
          <a:prstGeom prst="rect">
            <a:avLst/>
          </a:prstGeom>
          <a:ln>
            <a:solidFill>
              <a:schemeClr val="accent1">
                <a:lumMod val="75000"/>
              </a:schemeClr>
            </a:solidFill>
          </a:ln>
        </p:spPr>
      </p:pic>
      <p:pic>
        <p:nvPicPr>
          <p:cNvPr id="12" name="Рисунок 11"/>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549193" y="4384096"/>
            <a:ext cx="2055915" cy="866777"/>
          </a:xfrm>
          <a:prstGeom prst="rect">
            <a:avLst/>
          </a:prstGeom>
          <a:ln>
            <a:solidFill>
              <a:schemeClr val="accent1"/>
            </a:solidFill>
          </a:ln>
        </p:spPr>
      </p:pic>
      <p:cxnSp>
        <p:nvCxnSpPr>
          <p:cNvPr id="13" name="Прямая со стрелкой 12"/>
          <p:cNvCxnSpPr/>
          <p:nvPr/>
        </p:nvCxnSpPr>
        <p:spPr>
          <a:xfrm>
            <a:off x="7170589" y="3260913"/>
            <a:ext cx="396320" cy="1144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1084015" y="3317331"/>
            <a:ext cx="595702" cy="963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954188" y="3310290"/>
            <a:ext cx="440176" cy="1038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11" idx="0"/>
          </p:cNvCxnSpPr>
          <p:nvPr/>
        </p:nvCxnSpPr>
        <p:spPr>
          <a:xfrm flipH="1">
            <a:off x="5697187" y="3216929"/>
            <a:ext cx="484130" cy="1160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49193" y="4632818"/>
            <a:ext cx="2086596" cy="369332"/>
          </a:xfrm>
          <a:prstGeom prst="rect">
            <a:avLst/>
          </a:prstGeom>
          <a:noFill/>
        </p:spPr>
        <p:txBody>
          <a:bodyPr wrap="square" rtlCol="0">
            <a:spAutoFit/>
          </a:bodyPr>
          <a:lstStyle/>
          <a:p>
            <a:r>
              <a:rPr lang="kk-KZ" b="1" i="1" dirty="0" smtClean="0">
                <a:latin typeface="Times New Roman" panose="02020603050405020304" pitchFamily="18" charset="0"/>
                <a:cs typeface="Times New Roman" panose="02020603050405020304" pitchFamily="18" charset="0"/>
              </a:rPr>
              <a:t> Жас медиаторлар </a:t>
            </a:r>
            <a:endParaRPr lang="ru-RU"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011548" y="4632818"/>
            <a:ext cx="1440873" cy="369332"/>
          </a:xfrm>
          <a:prstGeom prst="rect">
            <a:avLst/>
          </a:prstGeom>
          <a:noFill/>
        </p:spPr>
        <p:txBody>
          <a:bodyPr wrap="square" rtlCol="0">
            <a:spAutoFit/>
          </a:bodyPr>
          <a:lstStyle/>
          <a:p>
            <a:r>
              <a:rPr lang="kk-KZ" b="1" i="1" dirty="0" smtClean="0">
                <a:latin typeface="Times New Roman" panose="02020603050405020304" pitchFamily="18" charset="0"/>
                <a:cs typeface="Times New Roman" panose="02020603050405020304" pitchFamily="18" charset="0"/>
              </a:rPr>
              <a:t>Жас сарбаз </a:t>
            </a:r>
            <a:endParaRPr lang="ru-RU"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982411" y="4606428"/>
            <a:ext cx="1521094" cy="369332"/>
          </a:xfrm>
          <a:prstGeom prst="rect">
            <a:avLst/>
          </a:prstGeom>
          <a:noFill/>
        </p:spPr>
        <p:txBody>
          <a:bodyPr wrap="square" rtlCol="0">
            <a:spAutoFit/>
          </a:bodyPr>
          <a:lstStyle/>
          <a:p>
            <a:r>
              <a:rPr lang="kk-KZ" b="1" i="1" dirty="0" smtClean="0">
                <a:latin typeface="Times New Roman" panose="02020603050405020304" pitchFamily="18" charset="0"/>
                <a:cs typeface="Times New Roman" panose="02020603050405020304" pitchFamily="18" charset="0"/>
              </a:rPr>
              <a:t>Кураторлар</a:t>
            </a:r>
            <a:endParaRPr lang="ru-RU" b="1" i="1" dirty="0">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68871" y="4349165"/>
            <a:ext cx="1814946" cy="887854"/>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kk-KZ" b="1" i="1" dirty="0" smtClean="0">
                <a:solidFill>
                  <a:schemeClr val="tx1"/>
                </a:solidFill>
                <a:latin typeface="Times New Roman" panose="02020603050405020304" pitchFamily="18" charset="0"/>
                <a:cs typeface="Times New Roman" panose="02020603050405020304" pitchFamily="18" charset="0"/>
              </a:rPr>
              <a:t>Жас Ұлан </a:t>
            </a:r>
            <a:endParaRPr lang="ru-RU" b="1" i="1" dirty="0">
              <a:solidFill>
                <a:schemeClr val="tx1"/>
              </a:solidFill>
              <a:latin typeface="Times New Roman" panose="02020603050405020304" pitchFamily="18" charset="0"/>
              <a:cs typeface="Times New Roman" panose="02020603050405020304" pitchFamily="18" charset="0"/>
            </a:endParaRPr>
          </a:p>
        </p:txBody>
      </p:sp>
      <p:sp>
        <p:nvSpPr>
          <p:cNvPr id="47" name="Прямоугольник 46"/>
          <p:cNvSpPr/>
          <p:nvPr/>
        </p:nvSpPr>
        <p:spPr>
          <a:xfrm>
            <a:off x="1263155" y="860380"/>
            <a:ext cx="6580909" cy="5653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800" b="1" i="1" dirty="0" smtClean="0">
                <a:solidFill>
                  <a:schemeClr val="tx1"/>
                </a:solidFill>
                <a:latin typeface="Times New Roman" panose="02020603050405020304" pitchFamily="18" charset="0"/>
                <a:cs typeface="Times New Roman" panose="02020603050405020304" pitchFamily="18" charset="0"/>
              </a:rPr>
              <a:t>Өзін-өзі басқару ұйымының құрылымы</a:t>
            </a:r>
            <a:endParaRPr lang="ru-RU"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62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2800" b="1" dirty="0" smtClean="0">
                <a:latin typeface="Times New Roman" panose="02020603050405020304" pitchFamily="18" charset="0"/>
                <a:cs typeface="Times New Roman" panose="02020603050405020304" pitchFamily="18" charset="0"/>
              </a:rPr>
              <a:t>«Жас ұрпақты осы бастан Отанына, атамекеніне шын берілгендік – патриотизм рухында тәрбиелеу» деген тақырыптың ауқымында 10 сынып оқушыларымен тәрбие сағаты өтті</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2014534"/>
            <a:ext cx="4157404" cy="382479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541" y="2014535"/>
            <a:ext cx="4187754" cy="3824790"/>
          </a:xfrm>
          <a:prstGeom prst="rect">
            <a:avLst/>
          </a:prstGeom>
        </p:spPr>
      </p:pic>
    </p:spTree>
    <p:extLst>
      <p:ext uri="{BB962C8B-B14F-4D97-AF65-F5344CB8AC3E}">
        <p14:creationId xmlns:p14="http://schemas.microsoft.com/office/powerpoint/2010/main" val="3334560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1846"/>
          </a:xfrm>
        </p:spPr>
        <p:txBody>
          <a:bodyPr>
            <a:normAutofit fontScale="90000"/>
          </a:bodyPr>
          <a:lstStyle/>
          <a:p>
            <a:pPr algn="ctr"/>
            <a:r>
              <a:rPr lang="kk-KZ" sz="2800" b="1" dirty="0" smtClean="0">
                <a:latin typeface="Times New Roman" panose="02020603050405020304" pitchFamily="18" charset="0"/>
                <a:cs typeface="Times New Roman" panose="02020603050405020304" pitchFamily="18" charset="0"/>
              </a:rPr>
              <a:t>«Күлмесен қой» мектепішілік   құрама командасы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2021-2022 ж. Маусымашар фестивалінің ІІ орын иегер</a:t>
            </a:r>
            <a:r>
              <a:rPr lang="kk-KZ" sz="2800" dirty="0" smtClean="0">
                <a:latin typeface="Times New Roman" panose="02020603050405020304" pitchFamily="18" charset="0"/>
                <a:cs typeface="Times New Roman" panose="02020603050405020304" pitchFamily="18" charset="0"/>
              </a:rPr>
              <a:t>і</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1905302"/>
            <a:ext cx="5719536" cy="406006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486" y="1690688"/>
            <a:ext cx="3712028" cy="4949371"/>
          </a:xfrm>
          <a:prstGeom prst="rect">
            <a:avLst/>
          </a:prstGeom>
        </p:spPr>
      </p:pic>
    </p:spTree>
    <p:extLst>
      <p:ext uri="{BB962C8B-B14F-4D97-AF65-F5344CB8AC3E}">
        <p14:creationId xmlns:p14="http://schemas.microsoft.com/office/powerpoint/2010/main" val="132975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828" y="401053"/>
            <a:ext cx="11016343" cy="6130376"/>
          </a:xfrm>
        </p:spPr>
      </p:pic>
      <p:sp>
        <p:nvSpPr>
          <p:cNvPr id="2" name="Заголовок 1"/>
          <p:cNvSpPr>
            <a:spLocks noGrp="1"/>
          </p:cNvSpPr>
          <p:nvPr>
            <p:ph type="title"/>
          </p:nvPr>
        </p:nvSpPr>
        <p:spPr>
          <a:xfrm>
            <a:off x="838199" y="718052"/>
            <a:ext cx="10515600" cy="3982285"/>
          </a:xfrm>
        </p:spPr>
        <p:txBody>
          <a:bodyPr>
            <a:normAutofit/>
          </a:bodyPr>
          <a:lstStyle/>
          <a:p>
            <a:pPr algn="ctr"/>
            <a:r>
              <a:rPr lang="kk-KZ" sz="3600" b="1" i="1" dirty="0" smtClean="0">
                <a:latin typeface="Times New Roman" panose="02020603050405020304" pitchFamily="18" charset="0"/>
                <a:cs typeface="Times New Roman" panose="02020603050405020304" pitchFamily="18" charset="0"/>
              </a:rPr>
              <a:t>Біз, еліміздің болашағы, әлемді мәдени құндылықтармен</a:t>
            </a:r>
            <a:br>
              <a:rPr lang="kk-KZ" sz="3600" b="1" i="1" dirty="0" smtClean="0">
                <a:latin typeface="Times New Roman" panose="02020603050405020304" pitchFamily="18" charset="0"/>
                <a:cs typeface="Times New Roman" panose="02020603050405020304" pitchFamily="18" charset="0"/>
              </a:rPr>
            </a:br>
            <a:r>
              <a:rPr lang="kk-KZ" sz="3600" b="1" i="1" dirty="0" smtClean="0">
                <a:latin typeface="Times New Roman" panose="02020603050405020304" pitchFamily="18" charset="0"/>
                <a:cs typeface="Times New Roman" panose="02020603050405020304" pitchFamily="18" charset="0"/>
              </a:rPr>
              <a:t> үндес жаңа заманғы қазақтың озық мәдениетін қалыптастыруымыз керек деп, </a:t>
            </a:r>
            <a:br>
              <a:rPr lang="kk-KZ" sz="3600" b="1" i="1" dirty="0" smtClean="0">
                <a:latin typeface="Times New Roman" panose="02020603050405020304" pitchFamily="18" charset="0"/>
                <a:cs typeface="Times New Roman" panose="02020603050405020304" pitchFamily="18" charset="0"/>
              </a:rPr>
            </a:br>
            <a:r>
              <a:rPr lang="kk-KZ" sz="3600" b="1" i="1" dirty="0" smtClean="0">
                <a:latin typeface="Times New Roman" panose="02020603050405020304" pitchFamily="18" charset="0"/>
                <a:cs typeface="Times New Roman" panose="02020603050405020304" pitchFamily="18" charset="0"/>
              </a:rPr>
              <a:t>еңбек етеміз!</a:t>
            </a:r>
            <a:br>
              <a:rPr lang="kk-KZ" sz="3600" b="1" i="1" dirty="0" smtClean="0">
                <a:latin typeface="Times New Roman" panose="02020603050405020304" pitchFamily="18" charset="0"/>
                <a:cs typeface="Times New Roman" panose="02020603050405020304" pitchFamily="18" charset="0"/>
              </a:rPr>
            </a:br>
            <a:r>
              <a:rPr lang="kk-KZ" sz="3600" b="1" i="1" dirty="0" smtClean="0">
                <a:latin typeface="Times New Roman" panose="02020603050405020304" pitchFamily="18" charset="0"/>
                <a:cs typeface="Times New Roman" panose="02020603050405020304" pitchFamily="18" charset="0"/>
              </a:rPr>
              <a:t/>
            </a:r>
            <a:br>
              <a:rPr lang="kk-KZ" sz="3600" b="1" i="1" dirty="0" smtClean="0">
                <a:latin typeface="Times New Roman" panose="02020603050405020304" pitchFamily="18" charset="0"/>
                <a:cs typeface="Times New Roman" panose="02020603050405020304" pitchFamily="18" charset="0"/>
              </a:rPr>
            </a:br>
            <a:r>
              <a:rPr lang="kk-KZ" sz="3600" b="1" i="1" dirty="0">
                <a:latin typeface="Times New Roman" panose="02020603050405020304" pitchFamily="18" charset="0"/>
                <a:cs typeface="Times New Roman" panose="02020603050405020304" pitchFamily="18" charset="0"/>
              </a:rPr>
              <a:t> </a:t>
            </a:r>
            <a:r>
              <a:rPr lang="kk-KZ" sz="3600" b="1" i="1" dirty="0" smtClean="0">
                <a:latin typeface="Times New Roman" panose="02020603050405020304" pitchFamily="18" charset="0"/>
                <a:cs typeface="Times New Roman" panose="02020603050405020304" pitchFamily="18" charset="0"/>
              </a:rPr>
              <a:t>             Назарларыңызға рақмет!</a:t>
            </a:r>
            <a:endParaRPr lang="ru-RU"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59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179772" y="377375"/>
            <a:ext cx="5585709" cy="899884"/>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МЕКТЕП ПАРЛАМЕНТІНІҢ ҚҰРЫЛЫМЫ</a:t>
            </a:r>
            <a:endParaRPr lang="ru-RU" sz="2000" b="1" dirty="0">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165004" y="1745342"/>
            <a:ext cx="3685101" cy="667658"/>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Құқық және тәртіп фракциясы</a:t>
            </a:r>
            <a:endParaRPr lang="ru-RU" sz="2400" b="1" dirty="0">
              <a:latin typeface="Times New Roman" panose="02020603050405020304" pitchFamily="18" charset="0"/>
              <a:cs typeface="Times New Roman" panose="02020603050405020304" pitchFamily="18" charset="0"/>
            </a:endParaRPr>
          </a:p>
        </p:txBody>
      </p:sp>
      <p:sp>
        <p:nvSpPr>
          <p:cNvPr id="6" name="Блок-схема: альтернативный процесс 5"/>
          <p:cNvSpPr/>
          <p:nvPr/>
        </p:nvSpPr>
        <p:spPr>
          <a:xfrm>
            <a:off x="8025635" y="1745342"/>
            <a:ext cx="4049486" cy="804374"/>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Спорт және салауатты өмір салты фракциясы</a:t>
            </a:r>
            <a:endParaRPr lang="ru-RU" sz="2400" b="1" dirty="0">
              <a:latin typeface="Times New Roman" panose="02020603050405020304" pitchFamily="18" charset="0"/>
              <a:cs typeface="Times New Roman" panose="02020603050405020304" pitchFamily="18" charset="0"/>
            </a:endParaRPr>
          </a:p>
        </p:txBody>
      </p:sp>
      <p:sp>
        <p:nvSpPr>
          <p:cNvPr id="7" name="Блок-схема: альтернативный процесс 6"/>
          <p:cNvSpPr/>
          <p:nvPr/>
        </p:nvSpPr>
        <p:spPr>
          <a:xfrm>
            <a:off x="165004" y="3294153"/>
            <a:ext cx="3685101" cy="1228945"/>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Өзін – өзі тану және </a:t>
            </a:r>
          </a:p>
          <a:p>
            <a:pPr algn="ctr"/>
            <a:r>
              <a:rPr lang="kk-KZ" sz="2400" b="1" dirty="0" smtClean="0">
                <a:latin typeface="Times New Roman" panose="02020603050405020304" pitchFamily="18" charset="0"/>
                <a:cs typeface="Times New Roman" panose="02020603050405020304" pitchFamily="18" charset="0"/>
              </a:rPr>
              <a:t>бақыт фракциясы</a:t>
            </a:r>
          </a:p>
          <a:p>
            <a:pPr algn="ctr"/>
            <a:r>
              <a:rPr lang="kk-KZ" sz="2400" b="1" i="1" dirty="0" smtClean="0">
                <a:latin typeface="Times New Roman" panose="02020603050405020304" pitchFamily="18" charset="0"/>
                <a:cs typeface="Times New Roman" panose="02020603050405020304" pitchFamily="18" charset="0"/>
              </a:rPr>
              <a:t>(психология)</a:t>
            </a:r>
            <a:endParaRPr lang="ru-RU" sz="2400" b="1" i="1" dirty="0">
              <a:latin typeface="Times New Roman" panose="02020603050405020304" pitchFamily="18" charset="0"/>
              <a:cs typeface="Times New Roman" panose="02020603050405020304" pitchFamily="18" charset="0"/>
            </a:endParaRPr>
          </a:p>
        </p:txBody>
      </p:sp>
      <p:sp>
        <p:nvSpPr>
          <p:cNvPr id="8" name="Блок-схема: альтернативный процесс 7"/>
          <p:cNvSpPr/>
          <p:nvPr/>
        </p:nvSpPr>
        <p:spPr>
          <a:xfrm>
            <a:off x="8229600" y="3354036"/>
            <a:ext cx="3641557" cy="1538806"/>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Мәдениет және өнер фракциясы</a:t>
            </a:r>
          </a:p>
          <a:p>
            <a:pPr algn="ctr"/>
            <a:r>
              <a:rPr lang="kk-KZ" sz="2400" b="1" dirty="0" smtClean="0">
                <a:latin typeface="Times New Roman" panose="02020603050405020304" pitchFamily="18" charset="0"/>
                <a:cs typeface="Times New Roman" panose="02020603050405020304" pitchFamily="18" charset="0"/>
              </a:rPr>
              <a:t>(музыкалық, көркем шығармашылық)</a:t>
            </a:r>
            <a:endParaRPr lang="ru-RU" sz="2400" b="1" dirty="0">
              <a:latin typeface="Times New Roman" panose="02020603050405020304" pitchFamily="18" charset="0"/>
              <a:cs typeface="Times New Roman" panose="02020603050405020304" pitchFamily="18" charset="0"/>
            </a:endParaRPr>
          </a:p>
        </p:txBody>
      </p:sp>
      <p:sp>
        <p:nvSpPr>
          <p:cNvPr id="9" name="Блок-схема: альтернативный процесс 8"/>
          <p:cNvSpPr/>
          <p:nvPr/>
        </p:nvSpPr>
        <p:spPr>
          <a:xfrm>
            <a:off x="4221741" y="3354604"/>
            <a:ext cx="3485343" cy="667658"/>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Қамқорлық фракциясы </a:t>
            </a:r>
          </a:p>
          <a:p>
            <a:pPr algn="ctr"/>
            <a:r>
              <a:rPr lang="kk-KZ" sz="2000" b="1" i="1" dirty="0" smtClean="0">
                <a:latin typeface="Times New Roman" panose="02020603050405020304" pitchFamily="18" charset="0"/>
                <a:cs typeface="Times New Roman" panose="02020603050405020304" pitchFamily="18" charset="0"/>
              </a:rPr>
              <a:t>(еріктілік)</a:t>
            </a:r>
            <a:endParaRPr lang="ru-RU" sz="2000" b="1" i="1" dirty="0">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4176152" y="1727198"/>
            <a:ext cx="3530932" cy="1016001"/>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Ақпарат </a:t>
            </a:r>
            <a:r>
              <a:rPr lang="kk-KZ" sz="2400" b="1" dirty="0" smtClean="0">
                <a:latin typeface="Times New Roman" panose="02020603050405020304" pitchFamily="18" charset="0"/>
                <a:cs typeface="Times New Roman" panose="02020603050405020304" pitchFamily="18" charset="0"/>
              </a:rPr>
              <a:t>фракциясы</a:t>
            </a:r>
          </a:p>
          <a:p>
            <a:pPr algn="ctr"/>
            <a:r>
              <a:rPr lang="kk-KZ" b="1" i="1" dirty="0" smtClean="0">
                <a:latin typeface="Times New Roman" panose="02020603050405020304" pitchFamily="18" charset="0"/>
                <a:cs typeface="Times New Roman" panose="02020603050405020304" pitchFamily="18" charset="0"/>
              </a:rPr>
              <a:t>(мектептің баспасөз қызметі)</a:t>
            </a:r>
            <a:endParaRPr lang="ru-RU" b="1" i="1" dirty="0">
              <a:latin typeface="Times New Roman" panose="02020603050405020304" pitchFamily="18" charset="0"/>
              <a:cs typeface="Times New Roman" panose="02020603050405020304" pitchFamily="18" charset="0"/>
            </a:endParaRPr>
          </a:p>
        </p:txBody>
      </p:sp>
      <p:sp>
        <p:nvSpPr>
          <p:cNvPr id="21" name="Блок-схема: альтернативный процесс 20"/>
          <p:cNvSpPr/>
          <p:nvPr/>
        </p:nvSpPr>
        <p:spPr>
          <a:xfrm>
            <a:off x="2322380" y="5294718"/>
            <a:ext cx="3055449" cy="817323"/>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Дебат қозғалысының фракциясы</a:t>
            </a:r>
            <a:endParaRPr lang="ru-RU" sz="2000" b="1" dirty="0">
              <a:latin typeface="Times New Roman" panose="02020603050405020304" pitchFamily="18" charset="0"/>
              <a:cs typeface="Times New Roman" panose="02020603050405020304" pitchFamily="18" charset="0"/>
            </a:endParaRPr>
          </a:p>
        </p:txBody>
      </p:sp>
      <p:sp>
        <p:nvSpPr>
          <p:cNvPr id="22" name="Блок-схема: альтернативный процесс 21"/>
          <p:cNvSpPr/>
          <p:nvPr/>
        </p:nvSpPr>
        <p:spPr>
          <a:xfrm>
            <a:off x="6526942" y="5294719"/>
            <a:ext cx="3055449" cy="817322"/>
          </a:xfrm>
          <a:prstGeom prst="flowChartAlternateProcess">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Экология және еңбек фракциясы</a:t>
            </a:r>
            <a:endParaRPr lang="ru-RU"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221741" y="4523098"/>
            <a:ext cx="3417309" cy="687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Төтенше жағдайлар</a:t>
            </a:r>
          </a:p>
          <a:p>
            <a:pPr algn="ctr"/>
            <a:r>
              <a:rPr lang="kk-KZ" b="1" dirty="0" smtClean="0">
                <a:solidFill>
                  <a:schemeClr val="tx1"/>
                </a:solidFill>
                <a:latin typeface="Times New Roman" panose="02020603050405020304" pitchFamily="18" charset="0"/>
                <a:cs typeface="Times New Roman" panose="02020603050405020304" pitchFamily="18" charset="0"/>
              </a:rPr>
              <a:t>фракциясы </a:t>
            </a:r>
            <a:endParaRPr lang="kk-KZ" b="1"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endParaRPr>
          </a:p>
        </p:txBody>
      </p:sp>
    </p:spTree>
    <p:extLst>
      <p:ext uri="{BB962C8B-B14F-4D97-AF65-F5344CB8AC3E}">
        <p14:creationId xmlns:p14="http://schemas.microsoft.com/office/powerpoint/2010/main" val="138655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anose="02020603050405020304" pitchFamily="18" charset="0"/>
                <a:cs typeface="Times New Roman" panose="02020603050405020304" pitchFamily="18" charset="0"/>
              </a:rPr>
              <a:t>                      мақсат </a:t>
            </a:r>
            <a:r>
              <a:rPr lang="kk-KZ" dirty="0">
                <a:latin typeface="Times New Roman" panose="02020603050405020304" pitchFamily="18" charset="0"/>
                <a:cs typeface="Times New Roman" panose="02020603050405020304" pitchFamily="18" charset="0"/>
              </a:rPr>
              <a:t>– міндеттер:</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Оқушылардың </a:t>
            </a:r>
            <a:r>
              <a:rPr lang="kk-KZ" dirty="0">
                <a:latin typeface="Times New Roman" panose="02020603050405020304" pitchFamily="18" charset="0"/>
                <a:cs typeface="Times New Roman" panose="02020603050405020304" pitchFamily="18" charset="0"/>
              </a:rPr>
              <a:t>өзін – өзі басқару </a:t>
            </a:r>
            <a:r>
              <a:rPr lang="kk-KZ" dirty="0" smtClean="0">
                <a:latin typeface="Times New Roman" panose="02020603050405020304" pitchFamily="18" charset="0"/>
                <a:cs typeface="Times New Roman" panose="02020603050405020304" pitchFamily="18" charset="0"/>
              </a:rPr>
              <a:t>ұйымында </a:t>
            </a:r>
            <a:r>
              <a:rPr lang="kk-KZ" dirty="0">
                <a:latin typeface="Times New Roman" panose="02020603050405020304" pitchFamily="18" charset="0"/>
                <a:cs typeface="Times New Roman" panose="02020603050405020304" pitchFamily="18" charset="0"/>
              </a:rPr>
              <a:t>мәртебесі мен рөлі </a:t>
            </a:r>
            <a:r>
              <a:rPr lang="kk-KZ" dirty="0" smtClean="0">
                <a:latin typeface="Times New Roman" panose="02020603050405020304" pitchFamily="18" charset="0"/>
                <a:cs typeface="Times New Roman" panose="02020603050405020304" pitchFamily="18" charset="0"/>
              </a:rPr>
              <a:t>артады;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Білім алушылар қызығушылықтары бойынша жобалық қызметке </a:t>
            </a:r>
            <a:r>
              <a:rPr lang="kk-KZ" dirty="0" smtClean="0">
                <a:latin typeface="Times New Roman" panose="02020603050405020304" pitchFamily="18" charset="0"/>
                <a:cs typeface="Times New Roman" panose="02020603050405020304" pitchFamily="18" charset="0"/>
              </a:rPr>
              <a:t>тартылады;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Білім алушылардың оқудан тыс шараларға қатысулары адалдық, мейірімділік, белсенділік қасиеттерін дамытуға </a:t>
            </a:r>
            <a:r>
              <a:rPr lang="kk-KZ" dirty="0" smtClean="0">
                <a:latin typeface="Times New Roman" panose="02020603050405020304" pitchFamily="18" charset="0"/>
                <a:cs typeface="Times New Roman" panose="02020603050405020304" pitchFamily="18" charset="0"/>
              </a:rPr>
              <a:t>бағытталды.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65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1926"/>
            <a:ext cx="10515600" cy="679904"/>
          </a:xfrm>
        </p:spPr>
        <p:txBody>
          <a:bodyPr>
            <a:normAutofit/>
          </a:bodyPr>
          <a:lstStyle/>
          <a:p>
            <a:pPr algn="ctr"/>
            <a:r>
              <a:rPr lang="kk-KZ" sz="2800" b="1" dirty="0">
                <a:latin typeface="Times New Roman" panose="02020603050405020304" pitchFamily="18" charset="0"/>
                <a:cs typeface="Times New Roman" panose="02020603050405020304" pitchFamily="18" charset="0"/>
              </a:rPr>
              <a:t>Құлақтан кіріп, бойды алар тәтті әуен мен күмбірлеген күй</a:t>
            </a:r>
            <a:endParaRPr lang="ru-RU" sz="28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579" t="1768"/>
          <a:stretch/>
        </p:blipFill>
        <p:spPr>
          <a:xfrm>
            <a:off x="6197600" y="1332140"/>
            <a:ext cx="4342063" cy="4170302"/>
          </a:xfrm>
          <a:prstGeom prst="rect">
            <a:avLst/>
          </a:prstGeom>
        </p:spPr>
      </p:pic>
      <p:pic>
        <p:nvPicPr>
          <p:cNvPr id="6"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332140"/>
            <a:ext cx="4311317" cy="4170302"/>
          </a:xfrm>
        </p:spPr>
      </p:pic>
    </p:spTree>
    <p:extLst>
      <p:ext uri="{BB962C8B-B14F-4D97-AF65-F5344CB8AC3E}">
        <p14:creationId xmlns:p14="http://schemas.microsoft.com/office/powerpoint/2010/main" val="186272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114" y="307068"/>
            <a:ext cx="10515600" cy="650875"/>
          </a:xfrm>
        </p:spPr>
        <p:txBody>
          <a:bodyPr>
            <a:normAutofit fontScale="90000"/>
          </a:bodyPr>
          <a:lstStyle/>
          <a:p>
            <a:pPr algn="ctr"/>
            <a:r>
              <a:rPr lang="kk-KZ" b="1" dirty="0" smtClean="0">
                <a:latin typeface="Times New Roman" panose="02020603050405020304" pitchFamily="18" charset="0"/>
                <a:cs typeface="Times New Roman" panose="02020603050405020304" pitchFamily="18" charset="0"/>
              </a:rPr>
              <a:t>Отбасы клубы</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092" y="921656"/>
            <a:ext cx="5416980" cy="3410861"/>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5" y="170540"/>
            <a:ext cx="2554993" cy="377734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535" y="170539"/>
            <a:ext cx="2554993" cy="437968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65912">
            <a:off x="1744280" y="3342450"/>
            <a:ext cx="2208626" cy="3086590"/>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1298"/>
          <a:stretch/>
        </p:blipFill>
        <p:spPr>
          <a:xfrm>
            <a:off x="5206671" y="4550227"/>
            <a:ext cx="3022480" cy="2098964"/>
          </a:xfrm>
          <a:prstGeom prst="rect">
            <a:avLst/>
          </a:prstGeom>
        </p:spPr>
      </p:pic>
    </p:spTree>
    <p:extLst>
      <p:ext uri="{BB962C8B-B14F-4D97-AF65-F5344CB8AC3E}">
        <p14:creationId xmlns:p14="http://schemas.microsoft.com/office/powerpoint/2010/main" val="80142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3077029"/>
          </a:xfrm>
        </p:spPr>
        <p:txBody>
          <a:bodyPr>
            <a:normAutofit fontScale="90000"/>
          </a:bodyPr>
          <a:lstStyle/>
          <a:p>
            <a:pPr algn="ctr"/>
            <a:r>
              <a:rPr lang="kk-KZ" sz="3100" dirty="0" smtClean="0">
                <a:latin typeface="Times New Roman" panose="02020603050405020304" pitchFamily="18" charset="0"/>
                <a:cs typeface="Times New Roman" panose="02020603050405020304" pitchFamily="18" charset="0"/>
              </a:rPr>
              <a:t/>
            </a:r>
            <a:br>
              <a:rPr lang="kk-KZ" sz="3100" dirty="0" smtClean="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sz="3100" dirty="0" smtClean="0">
                <a:latin typeface="Times New Roman" panose="02020603050405020304" pitchFamily="18" charset="0"/>
                <a:cs typeface="Times New Roman" panose="02020603050405020304" pitchFamily="18" charset="0"/>
              </a:rPr>
              <a:t/>
            </a:r>
            <a:br>
              <a:rPr lang="kk-KZ" sz="3100" dirty="0" smtClean="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Тәуелсіздікке </a:t>
            </a:r>
            <a:r>
              <a:rPr lang="kk-KZ" sz="3100" b="1" dirty="0">
                <a:latin typeface="Times New Roman" panose="02020603050405020304" pitchFamily="18" charset="0"/>
                <a:cs typeface="Times New Roman" panose="02020603050405020304" pitchFamily="18" charset="0"/>
              </a:rPr>
              <a:t>30 жыл !!!</a:t>
            </a:r>
            <a:r>
              <a:rPr lang="ru-RU" sz="3100" b="1" dirty="0">
                <a:latin typeface="Times New Roman" panose="02020603050405020304" pitchFamily="18" charset="0"/>
                <a:cs typeface="Times New Roman" panose="02020603050405020304" pitchFamily="18" charset="0"/>
              </a:rPr>
              <a:t/>
            </a:r>
            <a:br>
              <a:rPr lang="ru-RU" sz="3100" b="1" dirty="0">
                <a:latin typeface="Times New Roman" panose="02020603050405020304" pitchFamily="18" charset="0"/>
                <a:cs typeface="Times New Roman" panose="02020603050405020304" pitchFamily="18" charset="0"/>
              </a:rPr>
            </a:br>
            <a:r>
              <a:rPr lang="kk-KZ" sz="3100" b="1" dirty="0">
                <a:latin typeface="Times New Roman" panose="02020603050405020304" pitchFamily="18" charset="0"/>
                <a:cs typeface="Times New Roman" panose="02020603050405020304" pitchFamily="18" charset="0"/>
              </a:rPr>
              <a:t>Қазақ – қай дәуір, қай ғасыр, болсын қабырғасы майысып егілмеген, қас дұшпандарынан жеңілмеген халық. Мәңгілік ел қалыптастыруында талай жорықтық соғыстар мен нәубет замандарды бастан кешті.</a:t>
            </a:r>
            <a:r>
              <a:rPr lang="ru-RU" b="1" dirty="0"/>
              <a:t/>
            </a:r>
            <a:br>
              <a:rPr lang="ru-RU" b="1" dirty="0"/>
            </a:br>
            <a:r>
              <a:rPr lang="kk-KZ" b="1" dirty="0"/>
              <a:t> </a:t>
            </a:r>
            <a:r>
              <a:rPr lang="ru-RU" b="1" dirty="0"/>
              <a:t/>
            </a:r>
            <a:br>
              <a:rPr lang="ru-RU" b="1" dirty="0"/>
            </a:br>
            <a:r>
              <a:rPr lang="kk-KZ" dirty="0"/>
              <a:t> </a:t>
            </a:r>
            <a:r>
              <a:rPr lang="ru-RU" dirty="0"/>
              <a:t/>
            </a:r>
            <a:br>
              <a:rPr lang="ru-RU" dirty="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2053543"/>
            <a:ext cx="3227574" cy="468834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7" y="2053545"/>
            <a:ext cx="3447423" cy="468834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512" y="2452800"/>
            <a:ext cx="3898946" cy="3889829"/>
          </a:xfrm>
          <a:prstGeom prst="rect">
            <a:avLst/>
          </a:prstGeom>
        </p:spPr>
      </p:pic>
    </p:spTree>
    <p:extLst>
      <p:ext uri="{BB962C8B-B14F-4D97-AF65-F5344CB8AC3E}">
        <p14:creationId xmlns:p14="http://schemas.microsoft.com/office/powerpoint/2010/main" val="186058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92818"/>
          </a:xfrm>
        </p:spPr>
        <p:txBody>
          <a:bodyPr>
            <a:normAutofit/>
          </a:bodyPr>
          <a:lstStyle/>
          <a:p>
            <a:pPr algn="ctr"/>
            <a:r>
              <a:rPr lang="kk-KZ" sz="2800" b="1" dirty="0" smtClean="0">
                <a:latin typeface="Times New Roman" panose="02020603050405020304" pitchFamily="18" charset="0"/>
                <a:cs typeface="Times New Roman" panose="02020603050405020304" pitchFamily="18" charset="0"/>
              </a:rPr>
              <a:t>ТӘУЕЛСІЗДІК ЖАСАСЫҢ!</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461" y="1973179"/>
            <a:ext cx="4417234" cy="3190084"/>
          </a:xfr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r="9385"/>
          <a:stretch/>
        </p:blipFill>
        <p:spPr>
          <a:xfrm>
            <a:off x="6374154" y="1973179"/>
            <a:ext cx="4979646" cy="3190084"/>
          </a:xfrm>
          <a:prstGeom prst="rect">
            <a:avLst/>
          </a:prstGeom>
        </p:spPr>
      </p:pic>
    </p:spTree>
    <p:extLst>
      <p:ext uri="{BB962C8B-B14F-4D97-AF65-F5344CB8AC3E}">
        <p14:creationId xmlns:p14="http://schemas.microsoft.com/office/powerpoint/2010/main" val="168024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389" y="284914"/>
            <a:ext cx="10872537" cy="2233696"/>
          </a:xfrm>
        </p:spPr>
        <p:txBody>
          <a:bodyPr>
            <a:normAutofit/>
          </a:bodyPr>
          <a:lstStyle/>
          <a:p>
            <a:pPr algn="ctr"/>
            <a:r>
              <a:rPr lang="kk-KZ" sz="4000" b="1" dirty="0" smtClean="0">
                <a:latin typeface="Times New Roman" panose="02020603050405020304" pitchFamily="18" charset="0"/>
                <a:cs typeface="Times New Roman" panose="02020603050405020304" pitchFamily="18" charset="0"/>
              </a:rPr>
              <a:t>«Біреудің бойынан кемшілік іздеме, өнер ізде»</a:t>
            </a:r>
            <a:r>
              <a:rPr lang="kk-KZ" b="1" dirty="0" smtClean="0">
                <a:latin typeface="Times New Roman" panose="02020603050405020304" pitchFamily="18" charset="0"/>
                <a:cs typeface="Times New Roman" panose="02020603050405020304" pitchFamily="18" charset="0"/>
              </a:rPr>
              <a:t> </a:t>
            </a:r>
            <a:r>
              <a:rPr lang="kk-KZ" sz="3100" b="1" dirty="0" smtClean="0">
                <a:latin typeface="Times New Roman" panose="02020603050405020304" pitchFamily="18" charset="0"/>
                <a:cs typeface="Times New Roman" panose="02020603050405020304" pitchFamily="18" charset="0"/>
              </a:rPr>
              <a:t>дегендей мектепте өтетін барлық іс шаралар балалардың бойындағы өнерді дамытуға бағытталған</a:t>
            </a:r>
            <a:endParaRPr lang="ru-RU" sz="31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58" y="2759241"/>
            <a:ext cx="3601300" cy="359954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511" y="2759242"/>
            <a:ext cx="3793260" cy="3599544"/>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30327"/>
          <a:stretch/>
        </p:blipFill>
        <p:spPr>
          <a:xfrm>
            <a:off x="4089865" y="3379917"/>
            <a:ext cx="3804039" cy="2358191"/>
          </a:xfrm>
          <a:prstGeom prst="rect">
            <a:avLst/>
          </a:prstGeom>
        </p:spPr>
      </p:pic>
    </p:spTree>
    <p:extLst>
      <p:ext uri="{BB962C8B-B14F-4D97-AF65-F5344CB8AC3E}">
        <p14:creationId xmlns:p14="http://schemas.microsoft.com/office/powerpoint/2010/main" val="26536066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TotalTime>
  <Words>528</Words>
  <Application>Microsoft Office PowerPoint</Application>
  <PresentationFormat>Произвольный</PresentationFormat>
  <Paragraphs>58</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«Ақмола облысы білім басқармасының Ерейментау ауданы бойынша білім бөлімі Еркіншілік ауылының жалпы орта білім беретін мектебі» КММ</vt:lpstr>
      <vt:lpstr>Мектептің өзін-өзі басқару кеңесі мектеп директорымен бірлесе жұмыс атқарады</vt:lpstr>
      <vt:lpstr>Презентация PowerPoint</vt:lpstr>
      <vt:lpstr>                      мақсат – міндеттер: </vt:lpstr>
      <vt:lpstr>Құлақтан кіріп, бойды алар тәтті әуен мен күмбірлеген күй</vt:lpstr>
      <vt:lpstr>Отбасы клубы</vt:lpstr>
      <vt:lpstr>   Тәуелсіздікке 30 жыл !!! Қазақ – қай дәуір, қай ғасыр, болсын қабырғасы майысып егілмеген, қас дұшпандарынан жеңілмеген халық. Мәңгілік ел қалыптастыруында талай жорықтық соғыстар мен нәубет замандарды бастан кешті.     </vt:lpstr>
      <vt:lpstr>ТӘУЕЛСІЗДІК ЖАСАСЫҢ!</vt:lpstr>
      <vt:lpstr>«Біреудің бойынан кемшілік іздеме, өнер ізде» дегендей мектепте өтетін барлық іс шаралар балалардың бойындағы өнерді дамытуға бағытталған</vt:lpstr>
      <vt:lpstr>Батыр Бауыржан Момышұлы – алмас қылыштай өткір де қайсар, дана да данышпан, шешен әрі ақын «сөз қадірін өз қадірі, өз қадірі ел қадірі» деп бағалаған айбынды азаматты өскелен ұрпаққа үлгі тұтып, «Батыр тұлғасы» қойылымы қойылған сәтте балалар шынайы рөлге кіріп, Бауыржан Момышұлына еліктеді</vt:lpstr>
      <vt:lpstr>Өнер мен мәдениеттің дәмін көріп, рақатын сезіне алған адамға, бұдан артық байлық керек емес, оқушылар мектепішілік іс шараларға қатысу барысында бір-біріне жоғары сыйластықпен, мәдениетпен қарау керектігін үйренеді </vt:lpstr>
      <vt:lpstr>Презентация PowerPoint</vt:lpstr>
      <vt:lpstr> «Жаман жолдас» әңгімесіне қойылған қойылым өте тартымды. Оқыту, тәрбиелеу маңызы орасан зор, қойылым идеясы 6 сынып оқушыларына адал дос пен жаман жолдастың айырмасын ажырата білуді үйрету. «Аю құлағыма ақыл сыбырлады: екінші рет тар жерде жолдасын тастап қашатын достармен жолдас болма» - делінген. Бұл әңгіме бүгінгі күнде де өзекті.</vt:lpstr>
      <vt:lpstr>  «Таза бұлақ» сахналық көріністі 6 сынып оқушылары қойды, бұл жерде мәтіннің  мазмұны, тасқа жазылған «Әй, жолаушы, болсаң, осы бұлақтай бол!» - деген нақыл сөзді ширатып, мағынасын түсіндіріп тұр. Бұлақ тынбай ағады, алыс жерлерге барады, ол бара-бара кеңейіп, үлкейеді. Бұған басқа бұлақтар құйып, үлкен өзен болып кетеді, оның мәні мына ұғымда жатыр. «Сен де, адам, тынбай еңбек ет, еш уақытта жалқауланып тоқтап қалма, сонда сен де зорайып мұратыңа жетесің». Бұл бұлақ кім-кімнің болса да сусынын қаңдырады, ол үшін ешкімнен ақыл тілемейді, мұндағы идеяның негізі «Біреуге жақсылық етсең, ол жақсылығынды міндет етпе» - деген ұғым деп ұғу керек. Ал, бұлақ мұнша таза болмаса, адамдар сонша оған ынтық болмас еді. Бұлақ күні-түні тынбай ағып, тазаланып тұрғаны үшін оған құмар болады, бұл жағдайда: «Көңілінді, бойыңды осы бұлақтай таза сақта», - деген түсінікті, балалардың бойына байыптаудың маңызы зор болып тұр. </vt:lpstr>
      <vt:lpstr>Наурыз- көктем мен жаңару мерекесі.  Бұл мектеп оқушыларының ең сүйікті және ауқымды мерекелерінің бірі, барлық оқушылар жаңару мерекесіне белсенді қатысады</vt:lpstr>
      <vt:lpstr>«Берекелі – алтын күз, мерекелі – алтын күз»  атты алтын күз мерекесі тартымды өтті, «Ақыл көпке жеткізер, өнер көкке жеткізер» дегендей  балалардың өнері көптің көңілінен шықты! </vt:lpstr>
      <vt:lpstr> Музей уақытқа бағынбайтын алтын арқау, өткен мен бүгінді, бүгін  мен болашақты жалғап тұрған мәңгілік көпір десек болады. 01.03.2019 жылы мектепте «Атамұра» тарихи-өлкетану музейі ашылды. Музейдің тәрбие – оқу үрдісінде маңызы зор, тәрбиелік мәні бар іс-шаралар жиі ұйымдастырылса, музей жәдігерлерін ғылыми жобаларды қорғауда да кеңінен пайдаланылатыны көпшілікке мәлім.</vt:lpstr>
      <vt:lpstr>«Асыл сөзді іздесең, Абайды оқы- таңырқа!» атты кітапхана сағатына  7 сынып оқушылары қатысты, ал мектепте ерекше орын алып жүрген ұлдар хоры, осы жолы хорды қыздар толықтырып «Желсіз түнде жарық ай» өлеңің    айтарлықтай орындады.</vt:lpstr>
      <vt:lpstr>«Туған елің – Қазақстанды жақсы білесің бе?» атты Республикалық балалар оқулары байқауына мектеп оқушылары қатысып,   ІІ орын иеленді</vt:lpstr>
      <vt:lpstr>«Жас ұрпақты осы бастан Отанына, атамекеніне шын берілгендік – патриотизм рухында тәрбиелеу» деген тақырыптың ауқымында 10 сынып оқушыларымен тәрбие сағаты өтті</vt:lpstr>
      <vt:lpstr>«Күлмесен қой» мектепішілік   құрама командасы  2021-2022 ж. Маусымашар фестивалінің ІІ орын иегері</vt:lpstr>
      <vt:lpstr>Біз, еліміздің болашағы, әлемді мәдени құндылықтармен  үндес жаңа заманғы қазақтың озық мәдениетін қалыптастыруымыз керек деп,  еңбек етеміз!                Назарларыңызға рақмет!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Админ</cp:lastModifiedBy>
  <cp:revision>61</cp:revision>
  <dcterms:created xsi:type="dcterms:W3CDTF">2021-12-06T17:42:47Z</dcterms:created>
  <dcterms:modified xsi:type="dcterms:W3CDTF">2024-02-07T08:13:58Z</dcterms:modified>
</cp:coreProperties>
</file>