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278540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BCE6CE-C72E-4658-A2BF-6875DA3081C5}" type="datetimeFigureOut">
              <a:rPr lang="ru-RU" smtClean="0"/>
              <a:t>29.11.2020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41769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1747623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3012622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3116841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3571383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3475940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172853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88400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341501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2BCE6CE-C72E-4658-A2BF-6875DA3081C5}"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302819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2BCE6CE-C72E-4658-A2BF-6875DA3081C5}" type="datetimeFigureOut">
              <a:rPr lang="ru-RU" smtClean="0"/>
              <a:t>29.11.2020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263949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2BCE6CE-C72E-4658-A2BF-6875DA3081C5}" type="datetimeFigureOut">
              <a:rPr lang="ru-RU" smtClean="0"/>
              <a:t>29.11.2020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1642046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2BCE6CE-C72E-4658-A2BF-6875DA3081C5}" type="datetimeFigureOut">
              <a:rPr lang="ru-RU" smtClean="0"/>
              <a:t>29.11.2020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82970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CE6CE-C72E-4658-A2BF-6875DA3081C5}" type="datetimeFigureOut">
              <a:rPr lang="ru-RU" smtClean="0"/>
              <a:t>29.11.2020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149302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BCE6CE-C72E-4658-A2BF-6875DA3081C5}" type="datetimeFigureOut">
              <a:rPr lang="ru-RU" smtClean="0"/>
              <a:t>29.11.2020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51056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2BCE6CE-C72E-4658-A2BF-6875DA3081C5}" type="datetimeFigureOut">
              <a:rPr lang="ru-RU" smtClean="0"/>
              <a:t>29.11.2020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2C3ECA5-E9B6-4477-BFB8-DC7C23212101}" type="slidenum">
              <a:rPr lang="ru-RU" smtClean="0"/>
              <a:t>‹#›</a:t>
            </a:fld>
            <a:endParaRPr lang="ru-RU"/>
          </a:p>
        </p:txBody>
      </p:sp>
    </p:spTree>
    <p:extLst>
      <p:ext uri="{BB962C8B-B14F-4D97-AF65-F5344CB8AC3E}">
        <p14:creationId xmlns:p14="http://schemas.microsoft.com/office/powerpoint/2010/main" val="44683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2BCE6CE-C72E-4658-A2BF-6875DA3081C5}" type="datetimeFigureOut">
              <a:rPr lang="ru-RU" smtClean="0"/>
              <a:t>29.11.2020</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2C3ECA5-E9B6-4477-BFB8-DC7C23212101}" type="slidenum">
              <a:rPr lang="ru-RU" smtClean="0"/>
              <a:t>‹#›</a:t>
            </a:fld>
            <a:endParaRPr lang="ru-RU"/>
          </a:p>
        </p:txBody>
      </p:sp>
    </p:spTree>
    <p:extLst>
      <p:ext uri="{BB962C8B-B14F-4D97-AF65-F5344CB8AC3E}">
        <p14:creationId xmlns:p14="http://schemas.microsoft.com/office/powerpoint/2010/main" val="86388297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Выбор будущей професс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9663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82638" y="0"/>
            <a:ext cx="11081983" cy="1107996"/>
          </a:xfrm>
          <a:prstGeom prst="rect">
            <a:avLst/>
          </a:prstGeom>
          <a:noFill/>
        </p:spPr>
        <p:txBody>
          <a:bodyPr wrap="square" rtlCol="0">
            <a:spAutoFit/>
          </a:bodyPr>
          <a:lstStyle/>
          <a:p>
            <a:r>
              <a:rPr lang="kk-KZ" sz="5400" dirty="0" smtClean="0">
                <a:latin typeface="Times New Roman" panose="02020603050405020304" pitchFamily="18" charset="0"/>
                <a:cs typeface="Times New Roman" panose="02020603050405020304" pitchFamily="18" charset="0"/>
              </a:rPr>
              <a:t> </a:t>
            </a:r>
            <a:r>
              <a:rPr lang="kk-KZ" sz="6600" b="1" i="1" dirty="0" smtClean="0">
                <a:solidFill>
                  <a:srgbClr val="FF0000"/>
                </a:solidFill>
                <a:latin typeface="Times New Roman" panose="02020603050405020304" pitchFamily="18" charset="0"/>
                <a:cs typeface="Times New Roman" panose="02020603050405020304" pitchFamily="18" charset="0"/>
              </a:rPr>
              <a:t>Мамандықты таңдай біл.</a:t>
            </a:r>
            <a:endParaRPr lang="ru-RU" sz="66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914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Выбор будущей профессии."/>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086643" y="-146713"/>
            <a:ext cx="10018713" cy="1752599"/>
          </a:xfrm>
        </p:spPr>
        <p:txBody>
          <a:bodyPr>
            <a:normAutofit/>
          </a:bodyPr>
          <a:lstStyle/>
          <a:p>
            <a:r>
              <a:rPr lang="kk-KZ" b="1" i="1" dirty="0" smtClean="0">
                <a:solidFill>
                  <a:srgbClr val="FF0000"/>
                </a:solidFill>
                <a:latin typeface="Times New Roman" panose="02020603050405020304" pitchFamily="18" charset="0"/>
                <a:cs typeface="Times New Roman" panose="02020603050405020304" pitchFamily="18" charset="0"/>
              </a:rPr>
              <a:t>Мамандық таңдаудан сәттілік тілеймін!</a:t>
            </a:r>
            <a:br>
              <a:rPr lang="kk-KZ" b="1" i="1" dirty="0" smtClean="0">
                <a:solidFill>
                  <a:srgbClr val="FF0000"/>
                </a:solidFill>
                <a:latin typeface="Times New Roman" panose="02020603050405020304" pitchFamily="18" charset="0"/>
                <a:cs typeface="Times New Roman" panose="02020603050405020304" pitchFamily="18" charset="0"/>
              </a:rPr>
            </a:br>
            <a:r>
              <a:rPr lang="kk-KZ" b="1" i="1" dirty="0" smtClean="0">
                <a:solidFill>
                  <a:srgbClr val="FF0000"/>
                </a:solidFill>
                <a:latin typeface="Times New Roman" panose="02020603050405020304" pitchFamily="18" charset="0"/>
                <a:cs typeface="Times New Roman" panose="02020603050405020304" pitchFamily="18" charset="0"/>
              </a:rPr>
              <a:t>Назарларыңызға рахмет!</a:t>
            </a:r>
            <a:endParaRPr lang="ru-RU"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168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
            </a:r>
            <a:br>
              <a:rPr lang="ru-RU" b="1" i="1" dirty="0" smtClean="0"/>
            </a:br>
            <a:r>
              <a:rPr lang="ru-RU" b="1" i="1" dirty="0">
                <a:solidFill>
                  <a:srgbClr val="002060"/>
                </a:solidFill>
                <a:latin typeface="Times New Roman" panose="02020603050405020304" pitchFamily="18" charset="0"/>
                <a:cs typeface="Times New Roman" panose="02020603050405020304" pitchFamily="18" charset="0"/>
              </a:rPr>
              <a:t/>
            </a:r>
            <a:br>
              <a:rPr lang="ru-RU" b="1" i="1" dirty="0">
                <a:solidFill>
                  <a:srgbClr val="002060"/>
                </a:solidFill>
                <a:latin typeface="Times New Roman" panose="02020603050405020304" pitchFamily="18" charset="0"/>
                <a:cs typeface="Times New Roman" panose="02020603050405020304" pitchFamily="18" charset="0"/>
              </a:rPr>
            </a:br>
            <a:r>
              <a:rPr lang="ru-RU" b="1" i="1" dirty="0" smtClean="0">
                <a:solidFill>
                  <a:srgbClr val="002060"/>
                </a:solidFill>
                <a:latin typeface="Times New Roman" panose="02020603050405020304" pitchFamily="18" charset="0"/>
                <a:cs typeface="Times New Roman" panose="02020603050405020304" pitchFamily="18" charset="0"/>
              </a:rPr>
              <a:t/>
            </a:r>
            <a:br>
              <a:rPr lang="ru-RU" b="1" i="1" dirty="0" smtClean="0">
                <a:solidFill>
                  <a:srgbClr val="002060"/>
                </a:solidFill>
                <a:latin typeface="Times New Roman" panose="02020603050405020304" pitchFamily="18" charset="0"/>
                <a:cs typeface="Times New Roman" panose="02020603050405020304" pitchFamily="18" charset="0"/>
              </a:rPr>
            </a:br>
            <a:r>
              <a:rPr lang="ru-RU" b="1" i="1" dirty="0">
                <a:solidFill>
                  <a:srgbClr val="002060"/>
                </a:solidFill>
                <a:latin typeface="Times New Roman" panose="02020603050405020304" pitchFamily="18" charset="0"/>
                <a:cs typeface="Times New Roman" panose="02020603050405020304" pitchFamily="18" charset="0"/>
              </a:rPr>
              <a:t/>
            </a:r>
            <a:br>
              <a:rPr lang="ru-RU" b="1" i="1" dirty="0">
                <a:solidFill>
                  <a:srgbClr val="002060"/>
                </a:solidFill>
                <a:latin typeface="Times New Roman" panose="02020603050405020304" pitchFamily="18" charset="0"/>
                <a:cs typeface="Times New Roman" panose="02020603050405020304" pitchFamily="18" charset="0"/>
              </a:rPr>
            </a:br>
            <a:r>
              <a:rPr lang="ru-RU" b="1" i="1" dirty="0" smtClean="0">
                <a:solidFill>
                  <a:srgbClr val="002060"/>
                </a:solidFill>
                <a:latin typeface="Times New Roman" panose="02020603050405020304" pitchFamily="18" charset="0"/>
                <a:cs typeface="Times New Roman" panose="02020603050405020304" pitchFamily="18" charset="0"/>
              </a:rPr>
              <a:t/>
            </a:r>
            <a:br>
              <a:rPr lang="ru-RU" b="1" i="1" dirty="0" smtClean="0">
                <a:solidFill>
                  <a:srgbClr val="002060"/>
                </a:solidFill>
                <a:latin typeface="Times New Roman" panose="02020603050405020304" pitchFamily="18" charset="0"/>
                <a:cs typeface="Times New Roman" panose="02020603050405020304" pitchFamily="18" charset="0"/>
              </a:rPr>
            </a:br>
            <a:r>
              <a:rPr lang="ru-RU" b="1" i="1" dirty="0" err="1" smtClean="0">
                <a:solidFill>
                  <a:srgbClr val="002060"/>
                </a:solidFill>
                <a:latin typeface="Times New Roman" panose="02020603050405020304" pitchFamily="18" charset="0"/>
                <a:cs typeface="Times New Roman" panose="02020603050405020304" pitchFamily="18" charset="0"/>
              </a:rPr>
              <a:t>Өмірдегі</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ең</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маңызды</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қадамдардың</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бірі</a:t>
            </a:r>
            <a:r>
              <a:rPr lang="ru-RU" b="1" i="1" dirty="0">
                <a:solidFill>
                  <a:srgbClr val="002060"/>
                </a:solidFill>
                <a:latin typeface="Times New Roman" panose="02020603050405020304" pitchFamily="18" charset="0"/>
                <a:cs typeface="Times New Roman" panose="02020603050405020304" pitchFamily="18" charset="0"/>
              </a:rPr>
              <a:t> – </a:t>
            </a:r>
            <a:r>
              <a:rPr lang="ru-RU" b="1" i="1" dirty="0" err="1">
                <a:solidFill>
                  <a:srgbClr val="002060"/>
                </a:solidFill>
                <a:latin typeface="Times New Roman" panose="02020603050405020304" pitchFamily="18" charset="0"/>
                <a:cs typeface="Times New Roman" panose="02020603050405020304" pitchFamily="18" charset="0"/>
              </a:rPr>
              <a:t>мамандық</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таңдау</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Меңгерген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мамандығың</a:t>
            </a:r>
            <a:r>
              <a:rPr lang="ru-RU" b="1" i="1" dirty="0">
                <a:solidFill>
                  <a:srgbClr val="002060"/>
                </a:solidFill>
                <a:latin typeface="Times New Roman" panose="02020603050405020304" pitchFamily="18" charset="0"/>
                <a:cs typeface="Times New Roman" panose="02020603050405020304" pitchFamily="18" charset="0"/>
              </a:rPr>
              <a:t> – </a:t>
            </a:r>
            <a:r>
              <a:rPr lang="ru-RU" b="1" i="1" dirty="0" err="1">
                <a:solidFill>
                  <a:srgbClr val="002060"/>
                </a:solidFill>
                <a:latin typeface="Times New Roman" panose="02020603050405020304" pitchFamily="18" charset="0"/>
                <a:cs typeface="Times New Roman" panose="02020603050405020304" pitchFamily="18" charset="0"/>
              </a:rPr>
              <a:t>жарқын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болашағыңның</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кепілі</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Жыл</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сайын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мектептен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түлеп</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ұшатын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әрбір</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шәкірт</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мамандық</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таңдайды</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Қарапайым</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тілмен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айтқанда</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мамандық</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таңдау</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деген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өзің</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айналысқың</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келетін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жұмысты</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таңдау</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ғана</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емес</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өзің</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араласқың</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келетін</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a:solidFill>
                  <a:srgbClr val="002060"/>
                </a:solidFill>
                <a:latin typeface="Times New Roman" panose="02020603050405020304" pitchFamily="18" charset="0"/>
                <a:cs typeface="Times New Roman" panose="02020603050405020304" pitchFamily="18" charset="0"/>
              </a:rPr>
              <a:t>ортаны</a:t>
            </a:r>
            <a:r>
              <a:rPr lang="ru-RU" b="1" i="1" dirty="0">
                <a:solidFill>
                  <a:srgbClr val="002060"/>
                </a:solidFill>
                <a:latin typeface="Times New Roman" panose="02020603050405020304" pitchFamily="18" charset="0"/>
                <a:cs typeface="Times New Roman" panose="02020603050405020304" pitchFamily="18" charset="0"/>
              </a:rPr>
              <a:t> да </a:t>
            </a:r>
            <a:r>
              <a:rPr lang="ru-RU" b="1" i="1" dirty="0" err="1" smtClean="0">
                <a:solidFill>
                  <a:srgbClr val="002060"/>
                </a:solidFill>
                <a:latin typeface="Times New Roman" panose="02020603050405020304" pitchFamily="18" charset="0"/>
                <a:cs typeface="Times New Roman" panose="02020603050405020304" pitchFamily="18" charset="0"/>
              </a:rPr>
              <a:t>таңдау</a:t>
            </a:r>
            <a:r>
              <a:rPr lang="ru-RU" b="1" i="1" dirty="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болып</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табылады</a:t>
            </a:r>
            <a:r>
              <a:rPr lang="ru-RU" b="1" i="1" dirty="0" smtClean="0">
                <a:solidFill>
                  <a:srgbClr val="002060"/>
                </a:solidFill>
                <a:latin typeface="Times New Roman" panose="02020603050405020304" pitchFamily="18" charset="0"/>
                <a:cs typeface="Times New Roman" panose="02020603050405020304" pitchFamily="18" charset="0"/>
              </a:rPr>
              <a:t>.</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066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5594" y="808630"/>
            <a:ext cx="10725102" cy="1752599"/>
          </a:xfrm>
        </p:spPr>
        <p:txBody>
          <a:bodyPr>
            <a:normAutofit fontScale="90000"/>
          </a:bodyPr>
          <a:lstStyle/>
          <a:p>
            <a:r>
              <a:rPr lang="ru-RU" sz="4400" b="1" i="1" dirty="0" smtClean="0">
                <a:solidFill>
                  <a:srgbClr val="00B0F0"/>
                </a:solidFill>
                <a:latin typeface="Times New Roman" panose="02020603050405020304" pitchFamily="18" charset="0"/>
                <a:cs typeface="Times New Roman" panose="02020603050405020304" pitchFamily="18" charset="0"/>
              </a:rPr>
              <a:t/>
            </a:r>
            <a:br>
              <a:rPr lang="ru-RU" sz="4400" b="1" i="1" dirty="0" smtClean="0">
                <a:solidFill>
                  <a:srgbClr val="00B0F0"/>
                </a:solidFill>
                <a:latin typeface="Times New Roman" panose="02020603050405020304" pitchFamily="18" charset="0"/>
                <a:cs typeface="Times New Roman" panose="02020603050405020304" pitchFamily="18" charset="0"/>
              </a:rPr>
            </a:br>
            <a:r>
              <a:rPr lang="ru-RU" sz="4400" b="1" i="1" dirty="0">
                <a:solidFill>
                  <a:srgbClr val="00B0F0"/>
                </a:solidFill>
                <a:latin typeface="Times New Roman" panose="02020603050405020304" pitchFamily="18" charset="0"/>
                <a:cs typeface="Times New Roman" panose="02020603050405020304" pitchFamily="18" charset="0"/>
              </a:rPr>
              <a:t/>
            </a:r>
            <a:br>
              <a:rPr lang="ru-RU" sz="4400" b="1" i="1" dirty="0">
                <a:solidFill>
                  <a:srgbClr val="00B0F0"/>
                </a:solidFill>
                <a:latin typeface="Times New Roman" panose="02020603050405020304" pitchFamily="18" charset="0"/>
                <a:cs typeface="Times New Roman" panose="02020603050405020304" pitchFamily="18" charset="0"/>
              </a:rPr>
            </a:br>
            <a:r>
              <a:rPr lang="ru-RU" sz="4400" b="1" i="1" dirty="0" smtClean="0">
                <a:solidFill>
                  <a:srgbClr val="00B0F0"/>
                </a:solidFill>
                <a:latin typeface="Times New Roman" panose="02020603050405020304" pitchFamily="18" charset="0"/>
                <a:cs typeface="Times New Roman" panose="02020603050405020304" pitchFamily="18" charset="0"/>
              </a:rPr>
              <a:t/>
            </a:r>
            <a:br>
              <a:rPr lang="ru-RU" sz="4400" b="1" i="1" dirty="0" smtClean="0">
                <a:solidFill>
                  <a:srgbClr val="00B0F0"/>
                </a:solidFill>
                <a:latin typeface="Times New Roman" panose="02020603050405020304" pitchFamily="18" charset="0"/>
                <a:cs typeface="Times New Roman" panose="02020603050405020304" pitchFamily="18" charset="0"/>
              </a:rPr>
            </a:br>
            <a:r>
              <a:rPr lang="ru-RU" sz="4400" b="1" i="1" dirty="0" smtClean="0">
                <a:solidFill>
                  <a:srgbClr val="00B0F0"/>
                </a:solidFill>
                <a:latin typeface="Times New Roman" panose="02020603050405020304" pitchFamily="18" charset="0"/>
                <a:cs typeface="Times New Roman" panose="02020603050405020304" pitchFamily="18" charset="0"/>
              </a:rPr>
              <a:t>1978 </a:t>
            </a:r>
            <a:r>
              <a:rPr lang="ru-RU" sz="4400" b="1" i="1" dirty="0" err="1">
                <a:solidFill>
                  <a:srgbClr val="00B0F0"/>
                </a:solidFill>
                <a:latin typeface="Times New Roman" panose="02020603050405020304" pitchFamily="18" charset="0"/>
                <a:cs typeface="Times New Roman" panose="02020603050405020304" pitchFamily="18" charset="0"/>
              </a:rPr>
              <a:t>жылы</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америкалық</a:t>
            </a:r>
            <a:r>
              <a:rPr lang="ru-RU" sz="4400" b="1" i="1" dirty="0">
                <a:solidFill>
                  <a:srgbClr val="00B0F0"/>
                </a:solidFill>
                <a:latin typeface="Times New Roman" panose="02020603050405020304" pitchFamily="18" charset="0"/>
                <a:cs typeface="Times New Roman" panose="02020603050405020304" pitchFamily="18" charset="0"/>
              </a:rPr>
              <a:t> психолог Сьюзен </a:t>
            </a:r>
            <a:r>
              <a:rPr lang="ru-RU" sz="4400" b="1" i="1" dirty="0" err="1">
                <a:solidFill>
                  <a:srgbClr val="00B0F0"/>
                </a:solidFill>
                <a:latin typeface="Times New Roman" panose="02020603050405020304" pitchFamily="18" charset="0"/>
                <a:cs typeface="Times New Roman" panose="02020603050405020304" pitchFamily="18" charset="0"/>
              </a:rPr>
              <a:t>Деллинджер</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жасаған</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мына</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психологиялық</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тестке</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назар</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smtClean="0">
                <a:solidFill>
                  <a:srgbClr val="00B0F0"/>
                </a:solidFill>
                <a:latin typeface="Times New Roman" panose="02020603050405020304" pitchFamily="18" charset="0"/>
                <a:cs typeface="Times New Roman" panose="02020603050405020304" pitchFamily="18" charset="0"/>
              </a:rPr>
              <a:t>салуларыңызды</a:t>
            </a:r>
            <a:r>
              <a:rPr lang="ru-RU" sz="4400" b="1" i="1" dirty="0" smtClean="0">
                <a:solidFill>
                  <a:srgbClr val="00B0F0"/>
                </a:solidFill>
                <a:latin typeface="Times New Roman" panose="02020603050405020304" pitchFamily="18" charset="0"/>
                <a:cs typeface="Times New Roman" panose="02020603050405020304" pitchFamily="18" charset="0"/>
              </a:rPr>
              <a:t> </a:t>
            </a:r>
            <a:r>
              <a:rPr lang="ru-RU" sz="4400" b="1" i="1" dirty="0" err="1" smtClean="0">
                <a:solidFill>
                  <a:srgbClr val="00B0F0"/>
                </a:solidFill>
                <a:latin typeface="Times New Roman" panose="02020603050405020304" pitchFamily="18" charset="0"/>
                <a:cs typeface="Times New Roman" panose="02020603050405020304" pitchFamily="18" charset="0"/>
              </a:rPr>
              <a:t>сұраймын</a:t>
            </a:r>
            <a:r>
              <a:rPr lang="ru-RU" sz="4400" b="1" i="1" dirty="0" smtClean="0">
                <a:solidFill>
                  <a:srgbClr val="00B0F0"/>
                </a:solidFill>
                <a:latin typeface="Times New Roman" panose="02020603050405020304" pitchFamily="18" charset="0"/>
                <a:cs typeface="Times New Roman" panose="02020603050405020304" pitchFamily="18" charset="0"/>
              </a:rPr>
              <a:t/>
            </a:r>
            <a:br>
              <a:rPr lang="ru-RU" sz="4400" b="1" i="1" dirty="0" smtClean="0">
                <a:solidFill>
                  <a:srgbClr val="00B0F0"/>
                </a:solidFill>
                <a:latin typeface="Times New Roman" panose="02020603050405020304" pitchFamily="18" charset="0"/>
                <a:cs typeface="Times New Roman" panose="02020603050405020304" pitchFamily="18" charset="0"/>
              </a:rPr>
            </a:br>
            <a:r>
              <a:rPr lang="ru-RU" sz="4400" b="1" i="1" dirty="0" err="1" smtClean="0">
                <a:solidFill>
                  <a:srgbClr val="FF0000"/>
                </a:solidFill>
                <a:latin typeface="Times New Roman" panose="02020603050405020304" pitchFamily="18" charset="0"/>
                <a:cs typeface="Times New Roman" panose="02020603050405020304" pitchFamily="18" charset="0"/>
              </a:rPr>
              <a:t>Сізге</a:t>
            </a:r>
            <a:r>
              <a:rPr lang="ru-RU" sz="4400" b="1" i="1" dirty="0" smtClean="0">
                <a:solidFill>
                  <a:srgbClr val="FF0000"/>
                </a:solidFill>
                <a:latin typeface="Times New Roman" panose="02020603050405020304" pitchFamily="18" charset="0"/>
                <a:cs typeface="Times New Roman" panose="02020603050405020304" pitchFamily="18" charset="0"/>
              </a:rPr>
              <a:t> </a:t>
            </a:r>
            <a:r>
              <a:rPr lang="ru-RU" sz="4400" b="1" i="1" dirty="0" err="1">
                <a:solidFill>
                  <a:srgbClr val="FF0000"/>
                </a:solidFill>
                <a:latin typeface="Times New Roman" panose="02020603050405020304" pitchFamily="18" charset="0"/>
                <a:cs typeface="Times New Roman" panose="02020603050405020304" pitchFamily="18" charset="0"/>
              </a:rPr>
              <a:t>қай</a:t>
            </a:r>
            <a:r>
              <a:rPr lang="ru-RU" sz="4400" b="1" i="1" dirty="0">
                <a:solidFill>
                  <a:srgbClr val="FF0000"/>
                </a:solidFill>
                <a:latin typeface="Times New Roman" panose="02020603050405020304" pitchFamily="18" charset="0"/>
                <a:cs typeface="Times New Roman" panose="02020603050405020304" pitchFamily="18" charset="0"/>
              </a:rPr>
              <a:t> </a:t>
            </a:r>
            <a:r>
              <a:rPr lang="ru-RU" sz="4400" b="1" i="1" dirty="0" err="1">
                <a:solidFill>
                  <a:srgbClr val="FF0000"/>
                </a:solidFill>
                <a:latin typeface="Times New Roman" panose="02020603050405020304" pitchFamily="18" charset="0"/>
                <a:cs typeface="Times New Roman" panose="02020603050405020304" pitchFamily="18" charset="0"/>
              </a:rPr>
              <a:t>мамандық</a:t>
            </a:r>
            <a:r>
              <a:rPr lang="ru-RU" sz="4400" b="1" i="1" dirty="0">
                <a:solidFill>
                  <a:srgbClr val="FF0000"/>
                </a:solidFill>
                <a:latin typeface="Times New Roman" panose="02020603050405020304" pitchFamily="18" charset="0"/>
                <a:cs typeface="Times New Roman" panose="02020603050405020304" pitchFamily="18" charset="0"/>
              </a:rPr>
              <a:t> </a:t>
            </a:r>
            <a:r>
              <a:rPr lang="ru-RU" sz="4400" b="1" i="1" dirty="0" err="1">
                <a:solidFill>
                  <a:srgbClr val="FF0000"/>
                </a:solidFill>
                <a:latin typeface="Times New Roman" panose="02020603050405020304" pitchFamily="18" charset="0"/>
                <a:cs typeface="Times New Roman" panose="02020603050405020304" pitchFamily="18" charset="0"/>
              </a:rPr>
              <a:t>лайық</a:t>
            </a:r>
            <a:r>
              <a:rPr lang="ru-RU" sz="4400" b="1" i="1" dirty="0">
                <a:solidFill>
                  <a:srgbClr val="FF0000"/>
                </a:solidFill>
                <a:latin typeface="Times New Roman" panose="02020603050405020304" pitchFamily="18" charset="0"/>
                <a:cs typeface="Times New Roman" panose="02020603050405020304" pitchFamily="18" charset="0"/>
              </a:rPr>
              <a:t>?</a:t>
            </a:r>
            <a:r>
              <a:rPr lang="ru-RU" sz="4400" b="1" i="1" dirty="0">
                <a:solidFill>
                  <a:srgbClr val="00B0F0"/>
                </a:solidFill>
                <a:latin typeface="Times New Roman" panose="02020603050405020304" pitchFamily="18" charset="0"/>
                <a:cs typeface="Times New Roman" panose="02020603050405020304" pitchFamily="18" charset="0"/>
              </a:rPr>
              <a:t/>
            </a:r>
            <a:br>
              <a:rPr lang="ru-RU" sz="4400" b="1" i="1" dirty="0">
                <a:solidFill>
                  <a:srgbClr val="00B0F0"/>
                </a:solidFill>
                <a:latin typeface="Times New Roman" panose="02020603050405020304" pitchFamily="18" charset="0"/>
                <a:cs typeface="Times New Roman" panose="02020603050405020304" pitchFamily="18" charset="0"/>
              </a:rPr>
            </a:br>
            <a:r>
              <a:rPr lang="ru-RU" sz="4400" b="1" i="1" dirty="0">
                <a:solidFill>
                  <a:srgbClr val="00B0F0"/>
                </a:solidFill>
                <a:latin typeface="Times New Roman" panose="02020603050405020304" pitchFamily="18" charset="0"/>
                <a:cs typeface="Times New Roman" panose="02020603050405020304" pitchFamily="18" charset="0"/>
              </a:rPr>
              <a:t>(</a:t>
            </a:r>
            <a:r>
              <a:rPr lang="ru-RU" sz="4400" b="1" i="1" dirty="0" err="1">
                <a:solidFill>
                  <a:srgbClr val="00B0F0"/>
                </a:solidFill>
                <a:latin typeface="Times New Roman" panose="02020603050405020304" pitchFamily="18" charset="0"/>
                <a:cs typeface="Times New Roman" panose="02020603050405020304" pitchFamily="18" charset="0"/>
              </a:rPr>
              <a:t>психологиялық</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smtClean="0">
                <a:solidFill>
                  <a:srgbClr val="00B0F0"/>
                </a:solidFill>
                <a:latin typeface="Times New Roman" panose="02020603050405020304" pitchFamily="18" charset="0"/>
                <a:cs typeface="Times New Roman" panose="02020603050405020304" pitchFamily="18" charset="0"/>
              </a:rPr>
              <a:t>тест) </a:t>
            </a:r>
            <a:r>
              <a:rPr lang="ru-RU" sz="4400" b="1" i="1" dirty="0" err="1" smtClean="0">
                <a:solidFill>
                  <a:srgbClr val="00B0F0"/>
                </a:solidFill>
                <a:latin typeface="Times New Roman" panose="02020603050405020304" pitchFamily="18" charset="0"/>
                <a:cs typeface="Times New Roman" panose="02020603050405020304" pitchFamily="18" charset="0"/>
              </a:rPr>
              <a:t>Бұл</a:t>
            </a:r>
            <a:r>
              <a:rPr lang="ru-RU" sz="4400" b="1" i="1" dirty="0" smtClean="0">
                <a:solidFill>
                  <a:srgbClr val="00B0F0"/>
                </a:solidFill>
                <a:latin typeface="Times New Roman" panose="02020603050405020304" pitchFamily="18" charset="0"/>
                <a:cs typeface="Times New Roman" panose="02020603050405020304" pitchFamily="18" charset="0"/>
              </a:rPr>
              <a:t> </a:t>
            </a:r>
            <a:r>
              <a:rPr lang="ru-RU" sz="4400" b="1" i="1" dirty="0">
                <a:solidFill>
                  <a:srgbClr val="00B0F0"/>
                </a:solidFill>
                <a:latin typeface="Times New Roman" panose="02020603050405020304" pitchFamily="18" charset="0"/>
                <a:cs typeface="Times New Roman" panose="02020603050405020304" pitchFamily="18" charset="0"/>
              </a:rPr>
              <a:t>бес </a:t>
            </a:r>
            <a:r>
              <a:rPr lang="ru-RU" sz="4400" b="1" i="1" dirty="0" err="1">
                <a:solidFill>
                  <a:srgbClr val="00B0F0"/>
                </a:solidFill>
                <a:latin typeface="Times New Roman" panose="02020603050405020304" pitchFamily="18" charset="0"/>
                <a:cs typeface="Times New Roman" panose="02020603050405020304" pitchFamily="18" charset="0"/>
              </a:rPr>
              <a:t>геометриялық</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фигураның</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негізінде</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жасалған</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сіз</a:t>
            </a:r>
            <a:r>
              <a:rPr lang="ru-RU" sz="4400" b="1" i="1" dirty="0">
                <a:solidFill>
                  <a:srgbClr val="00B0F0"/>
                </a:solidFill>
                <a:latin typeface="Times New Roman" panose="02020603050405020304" pitchFamily="18" charset="0"/>
                <a:cs typeface="Times New Roman" panose="02020603050405020304" pitchFamily="18" charset="0"/>
              </a:rPr>
              <a:t> тек </a:t>
            </a:r>
            <a:r>
              <a:rPr lang="ru-RU" sz="4400" b="1" i="1" dirty="0" err="1">
                <a:solidFill>
                  <a:srgbClr val="00B0F0"/>
                </a:solidFill>
                <a:latin typeface="Times New Roman" panose="02020603050405020304" pitchFamily="18" charset="0"/>
                <a:cs typeface="Times New Roman" panose="02020603050405020304" pitchFamily="18" charset="0"/>
              </a:rPr>
              <a:t>өз</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болмысыңызды</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ашатын</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біреуін</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таңдауыңыз</a:t>
            </a:r>
            <a:r>
              <a:rPr lang="ru-RU" sz="4400" b="1" i="1" dirty="0">
                <a:solidFill>
                  <a:srgbClr val="00B0F0"/>
                </a:solidFill>
                <a:latin typeface="Times New Roman" panose="02020603050405020304" pitchFamily="18" charset="0"/>
                <a:cs typeface="Times New Roman" panose="02020603050405020304" pitchFamily="18" charset="0"/>
              </a:rPr>
              <a:t> </a:t>
            </a:r>
            <a:r>
              <a:rPr lang="ru-RU" sz="4400" b="1" i="1" dirty="0" err="1">
                <a:solidFill>
                  <a:srgbClr val="00B0F0"/>
                </a:solidFill>
                <a:latin typeface="Times New Roman" panose="02020603050405020304" pitchFamily="18" charset="0"/>
                <a:cs typeface="Times New Roman" panose="02020603050405020304" pitchFamily="18" charset="0"/>
              </a:rPr>
              <a:t>керек</a:t>
            </a:r>
            <a:r>
              <a:rPr lang="ru-RU" sz="4400" b="1" i="1" dirty="0">
                <a:solidFill>
                  <a:srgbClr val="00B0F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62440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1347151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                   </a:t>
            </a:r>
            <a:br>
              <a:rPr lang="ru-RU" dirty="0" smtClean="0"/>
            </a:br>
            <a:r>
              <a:rPr lang="ru-RU" dirty="0" smtClean="0"/>
              <a:t> </a:t>
            </a:r>
            <a:r>
              <a:rPr lang="ru-RU" b="1" i="1" dirty="0" smtClean="0">
                <a:solidFill>
                  <a:srgbClr val="FF0000"/>
                </a:solidFill>
                <a:latin typeface="Times New Roman" panose="02020603050405020304" pitchFamily="18" charset="0"/>
                <a:cs typeface="Times New Roman" panose="02020603050405020304" pitchFamily="18" charset="0"/>
              </a:rPr>
              <a:t>1</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Дөңгелекті</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таңдасаңыз</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
            </a:r>
            <a:br>
              <a:rPr lang="ru-RU" b="1" i="1" dirty="0" smtClean="0">
                <a:solidFill>
                  <a:srgbClr val="FF0000"/>
                </a:solidFill>
                <a:latin typeface="Times New Roman" panose="02020603050405020304" pitchFamily="18" charset="0"/>
                <a:cs typeface="Times New Roman" panose="02020603050405020304" pitchFamily="18" charset="0"/>
              </a:rPr>
            </a:br>
            <a:r>
              <a:rPr lang="ru-RU" b="1" i="1" dirty="0">
                <a:solidFill>
                  <a:srgbClr val="FF0000"/>
                </a:solidFill>
                <a:latin typeface="Times New Roman" panose="02020603050405020304" pitchFamily="18" charset="0"/>
                <a:cs typeface="Times New Roman" panose="02020603050405020304" pitchFamily="18" charset="0"/>
              </a:rPr>
              <a:t/>
            </a:r>
            <a:br>
              <a:rPr lang="ru-RU" b="1" i="1" dirty="0">
                <a:solidFill>
                  <a:srgbClr val="FF0000"/>
                </a:solidFill>
                <a:latin typeface="Times New Roman" panose="02020603050405020304" pitchFamily="18" charset="0"/>
                <a:cs typeface="Times New Roman" panose="02020603050405020304" pitchFamily="18" charset="0"/>
              </a:rPr>
            </a:br>
            <a:r>
              <a:rPr lang="ru-RU" b="1" dirty="0" smtClean="0">
                <a:solidFill>
                  <a:srgbClr val="FF0000"/>
                </a:solidFill>
                <a:latin typeface="Times New Roman" panose="02020603050405020304" pitchFamily="18" charset="0"/>
                <a:cs typeface="Times New Roman" panose="02020603050405020304" pitchFamily="18" charset="0"/>
              </a:rPr>
              <a:t/>
            </a:r>
            <a:br>
              <a:rPr lang="ru-RU" b="1" dirty="0" smtClean="0">
                <a:solidFill>
                  <a:srgbClr val="FF000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Сіз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үшін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тұлғаралық</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қарым-қатынастың</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рөлі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зор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Өз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ортаңызда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өзіңізді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бақытты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сезінуді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маңызды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санайсыз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Өзгелердің</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қуанышын</a:t>
            </a:r>
            <a:r>
              <a:rPr lang="ru-RU" dirty="0">
                <a:solidFill>
                  <a:srgbClr val="002060"/>
                </a:solidFill>
                <a:latin typeface="Times New Roman" panose="02020603050405020304" pitchFamily="18" charset="0"/>
                <a:cs typeface="Times New Roman" panose="02020603050405020304" pitchFamily="18" charset="0"/>
              </a:rPr>
              <a:t> да, </a:t>
            </a:r>
            <a:r>
              <a:rPr lang="ru-RU" dirty="0" err="1">
                <a:solidFill>
                  <a:srgbClr val="002060"/>
                </a:solidFill>
                <a:latin typeface="Times New Roman" panose="02020603050405020304" pitchFamily="18" charset="0"/>
                <a:cs typeface="Times New Roman" panose="02020603050405020304" pitchFamily="18" charset="0"/>
              </a:rPr>
              <a:t>қайғысын</a:t>
            </a:r>
            <a:r>
              <a:rPr lang="ru-RU" dirty="0">
                <a:solidFill>
                  <a:srgbClr val="002060"/>
                </a:solidFill>
                <a:latin typeface="Times New Roman" panose="02020603050405020304" pitchFamily="18" charset="0"/>
                <a:cs typeface="Times New Roman" panose="02020603050405020304" pitchFamily="18" charset="0"/>
              </a:rPr>
              <a:t> да </a:t>
            </a:r>
            <a:r>
              <a:rPr lang="ru-RU" dirty="0" err="1">
                <a:solidFill>
                  <a:srgbClr val="002060"/>
                </a:solidFill>
                <a:latin typeface="Times New Roman" panose="02020603050405020304" pitchFamily="18" charset="0"/>
                <a:cs typeface="Times New Roman" panose="02020603050405020304" pitchFamily="18" charset="0"/>
              </a:rPr>
              <a:t>өз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басыңыздағыдай</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қабылдайсыз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Кейде</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өз-өзіңізден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үйлесімділік</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таппайсыз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Сізге</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әртіс</a:t>
            </a:r>
            <a:r>
              <a:rPr lang="ru-RU" dirty="0">
                <a:solidFill>
                  <a:srgbClr val="002060"/>
                </a:solidFill>
                <a:latin typeface="Times New Roman" panose="02020603050405020304" pitchFamily="18" charset="0"/>
                <a:cs typeface="Times New Roman" panose="02020603050405020304" pitchFamily="18" charset="0"/>
              </a:rPr>
              <a:t>, маркетолог, </a:t>
            </a:r>
            <a:r>
              <a:rPr lang="ru-RU" dirty="0" err="1">
                <a:solidFill>
                  <a:srgbClr val="002060"/>
                </a:solidFill>
                <a:latin typeface="Times New Roman" panose="02020603050405020304" pitchFamily="18" charset="0"/>
                <a:cs typeface="Times New Roman" panose="02020603050405020304" pitchFamily="18" charset="0"/>
              </a:rPr>
              <a:t>мұғалім</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тарихшы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мейрамхана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иесі</a:t>
            </a:r>
            <a:r>
              <a:rPr lang="ru-RU" dirty="0">
                <a:solidFill>
                  <a:srgbClr val="002060"/>
                </a:solidFill>
                <a:latin typeface="Times New Roman" panose="02020603050405020304" pitchFamily="18" charset="0"/>
                <a:cs typeface="Times New Roman" panose="02020603050405020304" pitchFamily="18" charset="0"/>
              </a:rPr>
              <a:t> не </a:t>
            </a:r>
            <a:r>
              <a:rPr lang="ru-RU" dirty="0" err="1">
                <a:solidFill>
                  <a:srgbClr val="002060"/>
                </a:solidFill>
                <a:latin typeface="Times New Roman" panose="02020603050405020304" pitchFamily="18" charset="0"/>
                <a:cs typeface="Times New Roman" panose="02020603050405020304" pitchFamily="18" charset="0"/>
              </a:rPr>
              <a:t>үй</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қызметкері</a:t>
            </a:r>
            <a:r>
              <a:rPr lang="ru-RU" dirty="0">
                <a:solidFill>
                  <a:srgbClr val="002060"/>
                </a:solidFill>
                <a:latin typeface="Times New Roman" panose="02020603050405020304" pitchFamily="18" charset="0"/>
                <a:cs typeface="Times New Roman" panose="02020603050405020304" pitchFamily="18" charset="0"/>
              </a:rPr>
              <a:t> болу </a:t>
            </a:r>
            <a:r>
              <a:rPr lang="ru-RU" dirty="0" err="1">
                <a:solidFill>
                  <a:srgbClr val="002060"/>
                </a:solidFill>
                <a:latin typeface="Times New Roman" panose="02020603050405020304" pitchFamily="18" charset="0"/>
                <a:cs typeface="Times New Roman" panose="02020603050405020304" pitchFamily="18" charset="0"/>
              </a:rPr>
              <a:t>жарасады</a:t>
            </a:r>
            <a:r>
              <a:rPr lang="ru-RU" dirty="0">
                <a:solidFill>
                  <a:srgbClr val="002060"/>
                </a:solidFill>
                <a:latin typeface="Times New Roman" panose="02020603050405020304" pitchFamily="18" charset="0"/>
                <a:cs typeface="Times New Roman" panose="02020603050405020304" pitchFamily="18" charset="0"/>
              </a:rPr>
              <a:t>. </a:t>
            </a: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l="14853" r="46743" b="44703"/>
          <a:stretch/>
        </p:blipFill>
        <p:spPr>
          <a:xfrm>
            <a:off x="1484311" y="685800"/>
            <a:ext cx="1801505" cy="1727579"/>
          </a:xfrm>
        </p:spPr>
      </p:pic>
    </p:spTree>
    <p:extLst>
      <p:ext uri="{BB962C8B-B14F-4D97-AF65-F5344CB8AC3E}">
        <p14:creationId xmlns:p14="http://schemas.microsoft.com/office/powerpoint/2010/main" val="1228715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0753" y="685800"/>
            <a:ext cx="11136572" cy="1752599"/>
          </a:xfrm>
        </p:spPr>
        <p:txBody>
          <a:bodyPr>
            <a:normAutofit fontScale="90000"/>
          </a:bodyPr>
          <a:lstStyle/>
          <a:p>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b="1" i="1" dirty="0" smtClean="0">
                <a:latin typeface="Times New Roman" panose="02020603050405020304" pitchFamily="18" charset="0"/>
                <a:cs typeface="Times New Roman" panose="02020603050405020304" pitchFamily="18" charset="0"/>
              </a:rPr>
              <a:t/>
            </a:r>
            <a:br>
              <a:rPr lang="ru-RU" b="1" i="1" dirty="0" smtClean="0">
                <a:latin typeface="Times New Roman" panose="02020603050405020304" pitchFamily="18" charset="0"/>
                <a:cs typeface="Times New Roman" panose="02020603050405020304" pitchFamily="18" charset="0"/>
              </a:rPr>
            </a:br>
            <a:r>
              <a:rPr lang="ru-RU" sz="3900" b="1" i="1" dirty="0">
                <a:solidFill>
                  <a:srgbClr val="002060"/>
                </a:solidFill>
                <a:latin typeface="Times New Roman" panose="02020603050405020304" pitchFamily="18" charset="0"/>
                <a:cs typeface="Times New Roman" panose="02020603050405020304" pitchFamily="18" charset="0"/>
              </a:rPr>
              <a:t> </a:t>
            </a:r>
            <a:r>
              <a:rPr lang="ru-RU" sz="3900" b="1" i="1" dirty="0" smtClean="0">
                <a:solidFill>
                  <a:srgbClr val="002060"/>
                </a:solidFill>
                <a:latin typeface="Times New Roman" panose="02020603050405020304" pitchFamily="18" charset="0"/>
                <a:cs typeface="Times New Roman" panose="02020603050405020304" pitchFamily="18" charset="0"/>
              </a:rPr>
              <a:t>                    </a:t>
            </a:r>
            <a:r>
              <a:rPr lang="ru-RU" sz="3900" b="1" i="1" dirty="0" smtClean="0">
                <a:solidFill>
                  <a:srgbClr val="FF0000"/>
                </a:solidFill>
                <a:latin typeface="Times New Roman" panose="02020603050405020304" pitchFamily="18" charset="0"/>
                <a:cs typeface="Times New Roman" panose="02020603050405020304" pitchFamily="18" charset="0"/>
              </a:rPr>
              <a:t>2</a:t>
            </a:r>
            <a:r>
              <a:rPr lang="ru-RU" sz="3900" b="1" i="1" dirty="0">
                <a:solidFill>
                  <a:srgbClr val="FF0000"/>
                </a:solidFill>
                <a:latin typeface="Times New Roman" panose="02020603050405020304" pitchFamily="18" charset="0"/>
                <a:cs typeface="Times New Roman" panose="02020603050405020304" pitchFamily="18" charset="0"/>
              </a:rPr>
              <a:t>. </a:t>
            </a:r>
            <a:r>
              <a:rPr lang="ru-RU" sz="3900" b="1" i="1" dirty="0" err="1">
                <a:solidFill>
                  <a:srgbClr val="FF0000"/>
                </a:solidFill>
                <a:latin typeface="Times New Roman" panose="02020603050405020304" pitchFamily="18" charset="0"/>
                <a:cs typeface="Times New Roman" panose="02020603050405020304" pitchFamily="18" charset="0"/>
              </a:rPr>
              <a:t>Шаршыны</a:t>
            </a:r>
            <a:r>
              <a:rPr lang="ru-RU" sz="3900" b="1" i="1" dirty="0">
                <a:solidFill>
                  <a:srgbClr val="FF0000"/>
                </a:solidFill>
                <a:latin typeface="Times New Roman" panose="02020603050405020304" pitchFamily="18" charset="0"/>
                <a:cs typeface="Times New Roman" panose="02020603050405020304" pitchFamily="18" charset="0"/>
              </a:rPr>
              <a:t> </a:t>
            </a:r>
            <a:r>
              <a:rPr lang="ru-RU" sz="3900" b="1" i="1" dirty="0" err="1">
                <a:solidFill>
                  <a:srgbClr val="FF0000"/>
                </a:solidFill>
                <a:latin typeface="Times New Roman" panose="02020603050405020304" pitchFamily="18" charset="0"/>
                <a:cs typeface="Times New Roman" panose="02020603050405020304" pitchFamily="18" charset="0"/>
              </a:rPr>
              <a:t>таңдаған</a:t>
            </a:r>
            <a:r>
              <a:rPr lang="ru-RU" sz="3900" b="1" i="1" dirty="0">
                <a:solidFill>
                  <a:srgbClr val="FF0000"/>
                </a:solidFill>
                <a:latin typeface="Times New Roman" panose="02020603050405020304" pitchFamily="18" charset="0"/>
                <a:cs typeface="Times New Roman" panose="02020603050405020304" pitchFamily="18" charset="0"/>
              </a:rPr>
              <a:t> </a:t>
            </a:r>
            <a:r>
              <a:rPr lang="ru-RU" sz="3900" b="1" i="1" dirty="0" err="1">
                <a:solidFill>
                  <a:srgbClr val="FF0000"/>
                </a:solidFill>
                <a:latin typeface="Times New Roman" panose="02020603050405020304" pitchFamily="18" charset="0"/>
                <a:cs typeface="Times New Roman" panose="02020603050405020304" pitchFamily="18" charset="0"/>
              </a:rPr>
              <a:t>болсаңыз</a:t>
            </a:r>
            <a:r>
              <a:rPr lang="ru-RU" sz="3900" b="1" i="1" dirty="0" smtClean="0">
                <a:solidFill>
                  <a:srgbClr val="FF0000"/>
                </a:solidFill>
                <a:latin typeface="Times New Roman" panose="02020603050405020304" pitchFamily="18" charset="0"/>
                <a:cs typeface="Times New Roman" panose="02020603050405020304" pitchFamily="18" charset="0"/>
              </a:rPr>
              <a:t>…</a:t>
            </a:r>
            <a:r>
              <a:rPr lang="ru-RU" sz="3900" dirty="0">
                <a:solidFill>
                  <a:srgbClr val="002060"/>
                </a:solidFill>
                <a:latin typeface="Times New Roman" panose="02020603050405020304" pitchFamily="18" charset="0"/>
                <a:cs typeface="Times New Roman" panose="02020603050405020304" pitchFamily="18" charset="0"/>
              </a:rPr>
              <a:t/>
            </a:r>
            <a:br>
              <a:rPr lang="ru-RU" sz="3900" dirty="0">
                <a:solidFill>
                  <a:srgbClr val="002060"/>
                </a:solidFill>
                <a:latin typeface="Times New Roman" panose="02020603050405020304" pitchFamily="18" charset="0"/>
                <a:cs typeface="Times New Roman" panose="02020603050405020304" pitchFamily="18" charset="0"/>
              </a:rPr>
            </a:br>
            <a:r>
              <a:rPr lang="ru-RU" sz="3900" dirty="0" smtClean="0">
                <a:solidFill>
                  <a:srgbClr val="002060"/>
                </a:solidFill>
                <a:latin typeface="Times New Roman" panose="02020603050405020304" pitchFamily="18" charset="0"/>
                <a:cs typeface="Times New Roman" panose="02020603050405020304" pitchFamily="18" charset="0"/>
              </a:rPr>
              <a:t/>
            </a:r>
            <a:br>
              <a:rPr lang="ru-RU" sz="3900" dirty="0" smtClean="0">
                <a:solidFill>
                  <a:srgbClr val="002060"/>
                </a:solidFill>
                <a:latin typeface="Times New Roman" panose="02020603050405020304" pitchFamily="18" charset="0"/>
                <a:cs typeface="Times New Roman" panose="02020603050405020304" pitchFamily="18" charset="0"/>
              </a:rPr>
            </a:br>
            <a:r>
              <a:rPr lang="ru-RU" sz="3900" dirty="0" smtClean="0">
                <a:solidFill>
                  <a:srgbClr val="002060"/>
                </a:solidFill>
                <a:latin typeface="Times New Roman" panose="02020603050405020304" pitchFamily="18" charset="0"/>
                <a:cs typeface="Times New Roman" panose="02020603050405020304" pitchFamily="18" charset="0"/>
              </a:rPr>
              <a:t>   </a:t>
            </a:r>
            <a:r>
              <a:rPr lang="ru-RU" sz="3800" dirty="0" err="1" smtClean="0">
                <a:solidFill>
                  <a:srgbClr val="002060"/>
                </a:solidFill>
                <a:latin typeface="Times New Roman" panose="02020603050405020304" pitchFamily="18" charset="0"/>
                <a:cs typeface="Times New Roman" panose="02020603050405020304" pitchFamily="18" charset="0"/>
              </a:rPr>
              <a:t>Өте</a:t>
            </a:r>
            <a:r>
              <a:rPr lang="ru-RU" sz="3800" dirty="0" smtClean="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еңбекқор</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адамсыз</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Бастаған</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істі</a:t>
            </a:r>
            <a:r>
              <a:rPr lang="ru-RU" sz="3800" dirty="0">
                <a:solidFill>
                  <a:srgbClr val="002060"/>
                </a:solidFill>
                <a:latin typeface="Times New Roman" panose="02020603050405020304" pitchFamily="18" charset="0"/>
                <a:cs typeface="Times New Roman" panose="02020603050405020304" pitchFamily="18" charset="0"/>
              </a:rPr>
              <a:t> орта </a:t>
            </a:r>
            <a:r>
              <a:rPr lang="ru-RU" sz="3800" dirty="0" err="1">
                <a:solidFill>
                  <a:srgbClr val="002060"/>
                </a:solidFill>
                <a:latin typeface="Times New Roman" panose="02020603050405020304" pitchFamily="18" charset="0"/>
                <a:cs typeface="Times New Roman" panose="02020603050405020304" pitchFamily="18" charset="0"/>
              </a:rPr>
              <a:t>жолда</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тастамайсыз</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Төзімділік</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жүйелілік</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дәйектілік</a:t>
            </a:r>
            <a:r>
              <a:rPr lang="ru-RU" sz="3800" dirty="0">
                <a:solidFill>
                  <a:srgbClr val="002060"/>
                </a:solidFill>
                <a:latin typeface="Times New Roman" panose="02020603050405020304" pitchFamily="18" charset="0"/>
                <a:cs typeface="Times New Roman" panose="02020603050405020304" pitchFamily="18" charset="0"/>
              </a:rPr>
              <a:t> – </a:t>
            </a:r>
            <a:r>
              <a:rPr lang="ru-RU" sz="3800" dirty="0" err="1">
                <a:solidFill>
                  <a:srgbClr val="002060"/>
                </a:solidFill>
                <a:latin typeface="Times New Roman" panose="02020603050405020304" pitchFamily="18" charset="0"/>
                <a:cs typeface="Times New Roman" panose="02020603050405020304" pitchFamily="18" charset="0"/>
              </a:rPr>
              <a:t>жұмыстағы</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басты</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қасиеттеріңіз</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Бірақ</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маңызды</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істерді</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шешерде</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ұсақ-түйекке</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шүйлігіп</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қаласыз</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Миыңыздың</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сол</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жақ</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бөлігі</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жақсы</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жұмыс</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істейді</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демек</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логикаңыз</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жақсы</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дамыған</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Сол</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себепті</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жүректің</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емес</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ақылдың</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айтқанына</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бағынасыз</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Сізге</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есепші</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бағдарламашы</a:t>
            </a:r>
            <a:r>
              <a:rPr lang="ru-RU" sz="3800" dirty="0">
                <a:solidFill>
                  <a:srgbClr val="002060"/>
                </a:solidFill>
                <a:latin typeface="Times New Roman" panose="02020603050405020304" pitchFamily="18" charset="0"/>
                <a:cs typeface="Times New Roman" panose="02020603050405020304" pitchFamily="18" charset="0"/>
              </a:rPr>
              <a:t>, банк </a:t>
            </a:r>
            <a:r>
              <a:rPr lang="ru-RU" sz="3800" dirty="0" err="1">
                <a:solidFill>
                  <a:srgbClr val="002060"/>
                </a:solidFill>
                <a:latin typeface="Times New Roman" panose="02020603050405020304" pitchFamily="18" charset="0"/>
                <a:cs typeface="Times New Roman" panose="02020603050405020304" pitchFamily="18" charset="0"/>
              </a:rPr>
              <a:t>қызметі</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дәрігер</a:t>
            </a:r>
            <a:r>
              <a:rPr lang="ru-RU" sz="3800" dirty="0">
                <a:solidFill>
                  <a:srgbClr val="002060"/>
                </a:solidFill>
                <a:latin typeface="Times New Roman" panose="02020603050405020304" pitchFamily="18" charset="0"/>
                <a:cs typeface="Times New Roman" panose="02020603050405020304" pitchFamily="18" charset="0"/>
              </a:rPr>
              <a:t>, инженер, </a:t>
            </a:r>
            <a:r>
              <a:rPr lang="ru-RU" sz="3800" dirty="0" err="1">
                <a:solidFill>
                  <a:srgbClr val="002060"/>
                </a:solidFill>
                <a:latin typeface="Times New Roman" panose="02020603050405020304" pitchFamily="18" charset="0"/>
                <a:cs typeface="Times New Roman" panose="02020603050405020304" pitchFamily="18" charset="0"/>
              </a:rPr>
              <a:t>жүргізуші</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мамандықтары</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дәл</a:t>
            </a:r>
            <a:r>
              <a:rPr lang="ru-RU" sz="3800" dirty="0">
                <a:solidFill>
                  <a:srgbClr val="002060"/>
                </a:solidFill>
                <a:latin typeface="Times New Roman" panose="02020603050405020304" pitchFamily="18" charset="0"/>
                <a:cs typeface="Times New Roman" panose="02020603050405020304" pitchFamily="18" charset="0"/>
              </a:rPr>
              <a:t> </a:t>
            </a:r>
            <a:r>
              <a:rPr lang="ru-RU" sz="3800" dirty="0" err="1">
                <a:solidFill>
                  <a:srgbClr val="002060"/>
                </a:solidFill>
                <a:latin typeface="Times New Roman" panose="02020603050405020304" pitchFamily="18" charset="0"/>
                <a:cs typeface="Times New Roman" panose="02020603050405020304" pitchFamily="18" charset="0"/>
              </a:rPr>
              <a:t>келеді</a:t>
            </a:r>
            <a:r>
              <a:rPr lang="ru-RU" sz="3800" dirty="0">
                <a:solidFill>
                  <a:srgbClr val="002060"/>
                </a:solidFill>
                <a:latin typeface="Times New Roman" panose="02020603050405020304" pitchFamily="18" charset="0"/>
                <a:cs typeface="Times New Roman" panose="02020603050405020304" pitchFamily="18" charset="0"/>
              </a:rPr>
              <a:t>.</a:t>
            </a: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l="49184" t="1129" r="13285" b="45140"/>
          <a:stretch/>
        </p:blipFill>
        <p:spPr>
          <a:xfrm>
            <a:off x="1484311" y="722762"/>
            <a:ext cx="1760561" cy="1678674"/>
          </a:xfrm>
        </p:spPr>
      </p:pic>
    </p:spTree>
    <p:extLst>
      <p:ext uri="{BB962C8B-B14F-4D97-AF65-F5344CB8AC3E}">
        <p14:creationId xmlns:p14="http://schemas.microsoft.com/office/powerpoint/2010/main" val="739733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0"/>
            <a:ext cx="10018713" cy="1429603"/>
          </a:xfrm>
        </p:spPr>
        <p:txBody>
          <a:bodyPr>
            <a:normAutofit fontScale="90000"/>
          </a:bodyPr>
          <a:lstStyle/>
          <a:p>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t>
            </a:r>
            <a:br>
              <a:rPr lang="ru-RU" dirty="0" smtClean="0">
                <a:solidFill>
                  <a:srgbClr val="002060"/>
                </a:solidFill>
                <a:latin typeface="Times New Roman" panose="02020603050405020304" pitchFamily="18" charset="0"/>
                <a:cs typeface="Times New Roman" panose="02020603050405020304" pitchFamily="18" charset="0"/>
              </a:rPr>
            </a:br>
            <a:r>
              <a:rPr lang="ru-RU" b="1" i="1" dirty="0" smtClean="0">
                <a:solidFill>
                  <a:srgbClr val="FF0000"/>
                </a:solidFill>
                <a:latin typeface="Times New Roman" panose="02020603050405020304" pitchFamily="18" charset="0"/>
                <a:cs typeface="Times New Roman" panose="02020603050405020304" pitchFamily="18" charset="0"/>
              </a:rPr>
              <a:t> 3</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Таңдауыңыз</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үшбұрыш</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болса</a:t>
            </a:r>
            <a:r>
              <a:rPr lang="ru-RU" b="1" i="1" dirty="0">
                <a:solidFill>
                  <a:srgbClr val="FF0000"/>
                </a:solidFill>
                <a:latin typeface="Times New Roman" panose="02020603050405020304" pitchFamily="18" charset="0"/>
                <a:cs typeface="Times New Roman" panose="02020603050405020304" pitchFamily="18" charset="0"/>
              </a:rPr>
              <a:t>… </a:t>
            </a: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Сіз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өте</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жақсы</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менеджерсіз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Жаңа</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ақпаратты</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бірден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қағып</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аласыз</a:t>
            </a:r>
            <a:r>
              <a:rPr lang="ru-RU" sz="3600" dirty="0">
                <a:solidFill>
                  <a:srgbClr val="002060"/>
                </a:solidFill>
                <a:latin typeface="Times New Roman" panose="02020603050405020304" pitchFamily="18" charset="0"/>
                <a:cs typeface="Times New Roman" panose="02020603050405020304" pitchFamily="18" charset="0"/>
              </a:rPr>
              <a:t> да, </a:t>
            </a:r>
            <a:r>
              <a:rPr lang="ru-RU" sz="3600" dirty="0" err="1">
                <a:solidFill>
                  <a:srgbClr val="002060"/>
                </a:solidFill>
                <a:latin typeface="Times New Roman" panose="02020603050405020304" pitchFamily="18" charset="0"/>
                <a:cs typeface="Times New Roman" panose="02020603050405020304" pitchFamily="18" charset="0"/>
              </a:rPr>
              <a:t>талдап</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сараптап</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жіпке</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тізіп</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шығасыз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Біліктілігіңіз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бойыңызға</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сенімділік</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ұялатады</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Барлығын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дұрыс</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жасауға</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талпынасыз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Қателік</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шықса</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мойындағыңыз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келмейді</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Биік</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мақсатқа</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жету</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үшін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өзіңізге</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smtClean="0">
                <a:solidFill>
                  <a:srgbClr val="002060"/>
                </a:solidFill>
                <a:latin typeface="Times New Roman" panose="02020603050405020304" pitchFamily="18" charset="0"/>
                <a:cs typeface="Times New Roman" panose="02020603050405020304" pitchFamily="18" charset="0"/>
              </a:rPr>
              <a:t>деген</a:t>
            </a:r>
            <a:r>
              <a:rPr lang="ru-RU" sz="3600" dirty="0" smtClean="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тым</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сенімділік</a:t>
            </a:r>
            <a:r>
              <a:rPr lang="ru-RU" sz="3600" dirty="0">
                <a:solidFill>
                  <a:srgbClr val="002060"/>
                </a:solidFill>
                <a:latin typeface="Times New Roman" panose="02020603050405020304" pitchFamily="18" charset="0"/>
                <a:cs typeface="Times New Roman" panose="02020603050405020304" pitchFamily="18" charset="0"/>
              </a:rPr>
              <a:t> пен </a:t>
            </a:r>
            <a:r>
              <a:rPr lang="ru-RU" sz="3600" dirty="0" err="1">
                <a:solidFill>
                  <a:srgbClr val="002060"/>
                </a:solidFill>
                <a:latin typeface="Times New Roman" panose="02020603050405020304" pitchFamily="18" charset="0"/>
                <a:cs typeface="Times New Roman" panose="02020603050405020304" pitchFamily="18" charset="0"/>
              </a:rPr>
              <a:t>шыдамсыздық</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кедергі</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келтіруі</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мүмкін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Сәйкес</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келетін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мамандықтар</a:t>
            </a:r>
            <a:r>
              <a:rPr lang="ru-RU" sz="3600" dirty="0">
                <a:solidFill>
                  <a:srgbClr val="002060"/>
                </a:solidFill>
                <a:latin typeface="Times New Roman" panose="02020603050405020304" pitchFamily="18" charset="0"/>
                <a:cs typeface="Times New Roman" panose="02020603050405020304" pitchFamily="18" charset="0"/>
              </a:rPr>
              <a:t>: архитектор, экономист, </a:t>
            </a:r>
            <a:r>
              <a:rPr lang="ru-RU" sz="3600" dirty="0" err="1">
                <a:solidFill>
                  <a:srgbClr val="002060"/>
                </a:solidFill>
                <a:latin typeface="Times New Roman" panose="02020603050405020304" pitchFamily="18" charset="0"/>
                <a:cs typeface="Times New Roman" panose="02020603050405020304" pitchFamily="18" charset="0"/>
              </a:rPr>
              <a:t>саясаткер</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әскери</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қызмет</a:t>
            </a:r>
            <a:r>
              <a:rPr lang="ru-RU" sz="3600" dirty="0">
                <a:solidFill>
                  <a:srgbClr val="002060"/>
                </a:solidFill>
                <a:latin typeface="Times New Roman" panose="02020603050405020304" pitchFamily="18" charset="0"/>
                <a:cs typeface="Times New Roman" panose="02020603050405020304" pitchFamily="18" charset="0"/>
              </a:rPr>
              <a:t>, менеджер, </a:t>
            </a:r>
            <a:r>
              <a:rPr lang="ru-RU" sz="3600" dirty="0" err="1">
                <a:solidFill>
                  <a:srgbClr val="002060"/>
                </a:solidFill>
                <a:latin typeface="Times New Roman" panose="02020603050405020304" pitchFamily="18" charset="0"/>
                <a:cs typeface="Times New Roman" panose="02020603050405020304" pitchFamily="18" charset="0"/>
              </a:rPr>
              <a:t>қорғаушы</a:t>
            </a:r>
            <a:r>
              <a:rPr lang="ru-RU" sz="3600" dirty="0">
                <a:solidFill>
                  <a:srgbClr val="002060"/>
                </a:solidFill>
                <a:latin typeface="Times New Roman" panose="02020603050405020304" pitchFamily="18" charset="0"/>
                <a:cs typeface="Times New Roman" panose="02020603050405020304" pitchFamily="18" charset="0"/>
              </a:rPr>
              <a:t>, дизайнер.</a:t>
            </a: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t="43065" r="70018"/>
          <a:stretch/>
        </p:blipFill>
        <p:spPr>
          <a:xfrm>
            <a:off x="1484311" y="659641"/>
            <a:ext cx="1406410" cy="1551296"/>
          </a:xfrm>
        </p:spPr>
      </p:pic>
    </p:spTree>
    <p:extLst>
      <p:ext uri="{BB962C8B-B14F-4D97-AF65-F5344CB8AC3E}">
        <p14:creationId xmlns:p14="http://schemas.microsoft.com/office/powerpoint/2010/main" val="3987466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1"/>
            <a:ext cx="10018713" cy="1574042"/>
          </a:xfrm>
        </p:spPr>
        <p:txBody>
          <a:bodyPr>
            <a:normAutofit fontScale="90000"/>
          </a:bodyPr>
          <a:lstStyle/>
          <a:p>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4</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smtClean="0">
                <a:solidFill>
                  <a:srgbClr val="FF0000"/>
                </a:solidFill>
                <a:latin typeface="Times New Roman" panose="02020603050405020304" pitchFamily="18" charset="0"/>
                <a:cs typeface="Times New Roman" panose="02020603050405020304" pitchFamily="18" charset="0"/>
              </a:rPr>
              <a:t>Төртбұрыш</a:t>
            </a:r>
            <a:r>
              <a:rPr lang="ru-RU" b="1" i="1" dirty="0" smtClean="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таңдасаңыз</a:t>
            </a:r>
            <a:r>
              <a:rPr lang="ru-RU" b="1" i="1" dirty="0">
                <a:solidFill>
                  <a:srgbClr val="FF0000"/>
                </a:solidFill>
                <a:latin typeface="Times New Roman" panose="02020603050405020304" pitchFamily="18" charset="0"/>
                <a:cs typeface="Times New Roman" panose="02020603050405020304" pitchFamily="18" charset="0"/>
              </a:rPr>
              <a:t>...  </a:t>
            </a: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err="1" smtClean="0">
                <a:solidFill>
                  <a:srgbClr val="002060"/>
                </a:solidFill>
                <a:latin typeface="Times New Roman" panose="02020603050405020304" pitchFamily="18" charset="0"/>
                <a:cs typeface="Times New Roman" panose="02020603050405020304" pitchFamily="18" charset="0"/>
              </a:rPr>
              <a:t>Сіз</a:t>
            </a:r>
            <a:r>
              <a:rPr lang="ru-RU" dirty="0" smtClean="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өз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өнеріңізді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бағаламайсыз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Тіпті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ештеңеге</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қабілетім</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жоқ</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деп</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ойлайсыз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Сондықтан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өзіңізді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іздегенде</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екі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үстелге</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қатар</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отырғыңыз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келеді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бұл</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мүмкін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емес</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Бұйырған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кетпейді</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осыны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естен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шығармаңыз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Жаныңыз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сүйетін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іспен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айналысуда</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тәуекелге</a:t>
            </a:r>
            <a:r>
              <a:rPr lang="ru-RU" dirty="0">
                <a:solidFill>
                  <a:srgbClr val="002060"/>
                </a:solidFill>
                <a:latin typeface="Times New Roman" panose="02020603050405020304" pitchFamily="18" charset="0"/>
                <a:cs typeface="Times New Roman" panose="02020603050405020304" pitchFamily="18" charset="0"/>
              </a:rPr>
              <a:t> бел </a:t>
            </a:r>
            <a:r>
              <a:rPr lang="ru-RU" dirty="0" err="1">
                <a:solidFill>
                  <a:srgbClr val="002060"/>
                </a:solidFill>
                <a:latin typeface="Times New Roman" panose="02020603050405020304" pitchFamily="18" charset="0"/>
                <a:cs typeface="Times New Roman" panose="02020603050405020304" pitchFamily="18" charset="0"/>
              </a:rPr>
              <a:t>буыңыз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Сіз</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үшін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бөлім</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басшысы</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кәсіпкер</a:t>
            </a:r>
            <a:r>
              <a:rPr lang="ru-RU" dirty="0">
                <a:solidFill>
                  <a:srgbClr val="002060"/>
                </a:solidFill>
                <a:latin typeface="Times New Roman" panose="02020603050405020304" pitchFamily="18" charset="0"/>
                <a:cs typeface="Times New Roman" panose="02020603050405020304" pitchFamily="18" charset="0"/>
              </a:rPr>
              <a:t> не аниматор </a:t>
            </a:r>
            <a:r>
              <a:rPr lang="ru-RU" dirty="0" err="1">
                <a:solidFill>
                  <a:srgbClr val="002060"/>
                </a:solidFill>
                <a:latin typeface="Times New Roman" panose="02020603050405020304" pitchFamily="18" charset="0"/>
                <a:cs typeface="Times New Roman" panose="02020603050405020304" pitchFamily="18" charset="0"/>
              </a:rPr>
              <a:t>болған</a:t>
            </a:r>
            <a:r>
              <a:rPr lang="ru-RU" dirty="0">
                <a:solidFill>
                  <a:srgbClr val="002060"/>
                </a:solidFill>
                <a:latin typeface="Times New Roman" panose="02020603050405020304" pitchFamily="18" charset="0"/>
                <a:cs typeface="Times New Roman" panose="02020603050405020304" pitchFamily="18" charset="0"/>
              </a:rPr>
              <a:t> </a:t>
            </a:r>
            <a:r>
              <a:rPr lang="ru-RU" dirty="0" err="1">
                <a:solidFill>
                  <a:srgbClr val="002060"/>
                </a:solidFill>
                <a:latin typeface="Times New Roman" panose="02020603050405020304" pitchFamily="18" charset="0"/>
                <a:cs typeface="Times New Roman" panose="02020603050405020304" pitchFamily="18" charset="0"/>
              </a:rPr>
              <a:t>дұрыс</a:t>
            </a:r>
            <a:r>
              <a:rPr lang="ru-RU" dirty="0">
                <a:solidFill>
                  <a:srgbClr val="002060"/>
                </a:solidFill>
                <a:latin typeface="Times New Roman" panose="02020603050405020304" pitchFamily="18" charset="0"/>
                <a:cs typeface="Times New Roman" panose="02020603050405020304" pitchFamily="18" charset="0"/>
              </a:rPr>
              <a:t>.</a:t>
            </a: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l="26199" t="49618" r="31032"/>
          <a:stretch/>
        </p:blipFill>
        <p:spPr>
          <a:xfrm>
            <a:off x="1484311" y="685800"/>
            <a:ext cx="2006222" cy="1574042"/>
          </a:xfrm>
        </p:spPr>
      </p:pic>
    </p:spTree>
    <p:extLst>
      <p:ext uri="{BB962C8B-B14F-4D97-AF65-F5344CB8AC3E}">
        <p14:creationId xmlns:p14="http://schemas.microsoft.com/office/powerpoint/2010/main" val="368380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11" y="685801"/>
            <a:ext cx="10018713" cy="1546746"/>
          </a:xfrm>
        </p:spPr>
        <p:txBody>
          <a:bodyPr>
            <a:normAutofit fontScale="90000"/>
          </a:bodyPr>
          <a:lstStyle/>
          <a:p>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t>
            </a:r>
            <a:br>
              <a:rPr lang="ru-RU" dirty="0" smtClean="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smtClean="0">
                <a:solidFill>
                  <a:srgbClr val="002060"/>
                </a:solidFill>
                <a:latin typeface="Times New Roman" panose="02020603050405020304" pitchFamily="18" charset="0"/>
                <a:cs typeface="Times New Roman" panose="02020603050405020304" pitchFamily="18" charset="0"/>
              </a:rPr>
              <a:t/>
            </a:r>
            <a:br>
              <a:rPr lang="ru-RU" dirty="0" smtClean="0">
                <a:solidFill>
                  <a:srgbClr val="002060"/>
                </a:solidFill>
                <a:latin typeface="Times New Roman" panose="02020603050405020304" pitchFamily="18" charset="0"/>
                <a:cs typeface="Times New Roman" panose="02020603050405020304" pitchFamily="18" charset="0"/>
              </a:rPr>
            </a:br>
            <a:r>
              <a:rPr lang="ru-RU" b="1" i="1" dirty="0">
                <a:solidFill>
                  <a:srgbClr val="FF0000"/>
                </a:solidFill>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           5</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Таңдауыңыз</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ирек</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пішінге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err="1">
                <a:solidFill>
                  <a:srgbClr val="FF0000"/>
                </a:solidFill>
                <a:latin typeface="Times New Roman" panose="02020603050405020304" pitchFamily="18" charset="0"/>
                <a:cs typeface="Times New Roman" panose="02020603050405020304" pitchFamily="18" charset="0"/>
              </a:rPr>
              <a:t>түссе</a:t>
            </a:r>
            <a:r>
              <a:rPr lang="ru-RU" b="1" i="1" dirty="0">
                <a:solidFill>
                  <a:srgbClr val="FF0000"/>
                </a:solidFill>
                <a:latin typeface="Times New Roman" panose="02020603050405020304" pitchFamily="18" charset="0"/>
                <a:cs typeface="Times New Roman" panose="02020603050405020304" pitchFamily="18" charset="0"/>
              </a:rPr>
              <a:t>… </a:t>
            </a:r>
            <a:r>
              <a:rPr lang="ru-RU" b="1" i="1" dirty="0" smtClean="0">
                <a:solidFill>
                  <a:srgbClr val="FF000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dirty="0">
                <a:solidFill>
                  <a:srgbClr val="002060"/>
                </a:solidFill>
                <a:latin typeface="Times New Roman" panose="02020603050405020304" pitchFamily="18" charset="0"/>
                <a:cs typeface="Times New Roman" panose="02020603050405020304" pitchFamily="18" charset="0"/>
              </a:rPr>
              <a:t/>
            </a:r>
            <a:br>
              <a:rPr lang="ru-RU" dirty="0">
                <a:solidFill>
                  <a:srgbClr val="002060"/>
                </a:solidFill>
                <a:latin typeface="Times New Roman" panose="02020603050405020304" pitchFamily="18" charset="0"/>
                <a:cs typeface="Times New Roman" panose="02020603050405020304" pitchFamily="18" charset="0"/>
              </a:rPr>
            </a:br>
            <a:r>
              <a:rPr lang="ru-RU" sz="3600" dirty="0" smtClean="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Сіз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шығармашылық</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адамысыз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Өмірге</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әр</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қырынан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қарайсыз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оның</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әрқайсынан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ішкі</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сұлулықты</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көресіз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Қарқынды</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сабырлы</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адамсыз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Бір</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орында</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отырып</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ұзақ</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жұмыс</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істей</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алмайсыз</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Ең</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керемет</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креативті</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идеяға</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байсыз</a:t>
            </a:r>
            <a:r>
              <a:rPr lang="ru-RU" sz="3600" dirty="0">
                <a:solidFill>
                  <a:srgbClr val="002060"/>
                </a:solidFill>
                <a:latin typeface="Times New Roman" panose="02020603050405020304" pitchFamily="18" charset="0"/>
                <a:cs typeface="Times New Roman" panose="02020603050405020304" pitchFamily="18" charset="0"/>
              </a:rPr>
              <a:t>. Оны </a:t>
            </a:r>
            <a:r>
              <a:rPr lang="ru-RU" sz="3600" dirty="0" err="1">
                <a:solidFill>
                  <a:srgbClr val="002060"/>
                </a:solidFill>
                <a:latin typeface="Times New Roman" panose="02020603050405020304" pitchFamily="18" charset="0"/>
                <a:cs typeface="Times New Roman" panose="02020603050405020304" pitchFamily="18" charset="0"/>
              </a:rPr>
              <a:t>жүзеге</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асыру</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үшін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жүйелілік</a:t>
            </a:r>
            <a:r>
              <a:rPr lang="ru-RU" sz="3600" dirty="0">
                <a:solidFill>
                  <a:srgbClr val="002060"/>
                </a:solidFill>
                <a:latin typeface="Times New Roman" panose="02020603050405020304" pitchFamily="18" charset="0"/>
                <a:cs typeface="Times New Roman" panose="02020603050405020304" pitchFamily="18" charset="0"/>
              </a:rPr>
              <a:t> пен </a:t>
            </a:r>
            <a:r>
              <a:rPr lang="ru-RU" sz="3600" dirty="0" err="1">
                <a:solidFill>
                  <a:srgbClr val="002060"/>
                </a:solidFill>
                <a:latin typeface="Times New Roman" panose="02020603050405020304" pitchFamily="18" charset="0"/>
                <a:cs typeface="Times New Roman" panose="02020603050405020304" pitchFamily="18" charset="0"/>
              </a:rPr>
              <a:t>шыдамдылық</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жетіспейді</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Өзіңізді</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зерттеуші</a:t>
            </a:r>
            <a:r>
              <a:rPr lang="ru-RU" sz="3600" dirty="0">
                <a:solidFill>
                  <a:srgbClr val="002060"/>
                </a:solidFill>
                <a:latin typeface="Times New Roman" panose="02020603050405020304" pitchFamily="18" charset="0"/>
                <a:cs typeface="Times New Roman" panose="02020603050405020304" pitchFamily="18" charset="0"/>
              </a:rPr>
              <a:t>, дизайнер, </a:t>
            </a:r>
            <a:r>
              <a:rPr lang="ru-RU" sz="3600" dirty="0" err="1">
                <a:solidFill>
                  <a:srgbClr val="002060"/>
                </a:solidFill>
                <a:latin typeface="Times New Roman" panose="02020603050405020304" pitchFamily="18" charset="0"/>
                <a:cs typeface="Times New Roman" panose="02020603050405020304" pitchFamily="18" charset="0"/>
              </a:rPr>
              <a:t>өнертапқыш</a:t>
            </a:r>
            <a:r>
              <a:rPr lang="ru-RU" sz="3600" dirty="0">
                <a:solidFill>
                  <a:srgbClr val="002060"/>
                </a:solidFill>
                <a:latin typeface="Times New Roman" panose="02020603050405020304" pitchFamily="18" charset="0"/>
                <a:cs typeface="Times New Roman" panose="02020603050405020304" pitchFamily="18" charset="0"/>
              </a:rPr>
              <a:t>, музыкант, </a:t>
            </a:r>
            <a:r>
              <a:rPr lang="ru-RU" sz="3600" dirty="0" err="1">
                <a:solidFill>
                  <a:srgbClr val="002060"/>
                </a:solidFill>
                <a:latin typeface="Times New Roman" panose="02020603050405020304" pitchFamily="18" charset="0"/>
                <a:cs typeface="Times New Roman" panose="02020603050405020304" pitchFamily="18" charset="0"/>
              </a:rPr>
              <a:t>жазушы</a:t>
            </a:r>
            <a:r>
              <a:rPr lang="ru-RU" sz="3600" dirty="0">
                <a:solidFill>
                  <a:srgbClr val="002060"/>
                </a:solidFill>
                <a:latin typeface="Times New Roman" panose="02020603050405020304" pitchFamily="18" charset="0"/>
                <a:cs typeface="Times New Roman" panose="02020603050405020304" pitchFamily="18" charset="0"/>
              </a:rPr>
              <a:t> не </a:t>
            </a:r>
            <a:r>
              <a:rPr lang="ru-RU" sz="3600" dirty="0" err="1">
                <a:solidFill>
                  <a:srgbClr val="002060"/>
                </a:solidFill>
                <a:latin typeface="Times New Roman" panose="02020603050405020304" pitchFamily="18" charset="0"/>
                <a:cs typeface="Times New Roman" panose="02020603050405020304" pitchFamily="18" charset="0"/>
              </a:rPr>
              <a:t>суретшілер</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арасынан</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іздеп</a:t>
            </a:r>
            <a:r>
              <a:rPr lang="ru-RU" sz="3600" dirty="0">
                <a:solidFill>
                  <a:srgbClr val="002060"/>
                </a:solidFill>
                <a:latin typeface="Times New Roman" panose="02020603050405020304" pitchFamily="18" charset="0"/>
                <a:cs typeface="Times New Roman" panose="02020603050405020304" pitchFamily="18" charset="0"/>
              </a:rPr>
              <a:t> </a:t>
            </a:r>
            <a:r>
              <a:rPr lang="ru-RU" sz="3600" dirty="0" err="1">
                <a:solidFill>
                  <a:srgbClr val="002060"/>
                </a:solidFill>
                <a:latin typeface="Times New Roman" panose="02020603050405020304" pitchFamily="18" charset="0"/>
                <a:cs typeface="Times New Roman" panose="02020603050405020304" pitchFamily="18" charset="0"/>
              </a:rPr>
              <a:t>көріңіз</a:t>
            </a:r>
            <a:r>
              <a:rPr lang="ru-RU" sz="3600" dirty="0">
                <a:solidFill>
                  <a:srgbClr val="002060"/>
                </a:solidFill>
                <a:latin typeface="Times New Roman" panose="02020603050405020304" pitchFamily="18" charset="0"/>
                <a:cs typeface="Times New Roman" panose="02020603050405020304" pitchFamily="18" charset="0"/>
              </a:rPr>
              <a:t>.</a:t>
            </a: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l="63440" t="50492"/>
          <a:stretch/>
        </p:blipFill>
        <p:spPr>
          <a:xfrm>
            <a:off x="1378424" y="685800"/>
            <a:ext cx="1714978" cy="1546746"/>
          </a:xfrm>
        </p:spPr>
      </p:pic>
    </p:spTree>
    <p:extLst>
      <p:ext uri="{BB962C8B-B14F-4D97-AF65-F5344CB8AC3E}">
        <p14:creationId xmlns:p14="http://schemas.microsoft.com/office/powerpoint/2010/main" val="3891241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128</TotalTime>
  <Words>10</Words>
  <Application>Microsoft Office PowerPoint</Application>
  <PresentationFormat>Широкоэкранный</PresentationFormat>
  <Paragraphs>9</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Corbel</vt:lpstr>
      <vt:lpstr>Times New Roman</vt:lpstr>
      <vt:lpstr>Параллакс</vt:lpstr>
      <vt:lpstr>Презентация PowerPoint</vt:lpstr>
      <vt:lpstr>     Өмірдегі ең маңызды қадамдардың бірі – мамандық таңдау. Меңгерген мамандығың – жарқын болашағыңның кепілі. Жыл сайын мектептен түлеп ұшатын әрбір шәкірт мамандық таңдайды. Қарапайым тілмен айтқанда, мамандық таңдау деген өзің айналысқың келетін жұмысты таңдау ғана емес, өзің араласқың келетін ортаны да таңдау болып табылады.</vt:lpstr>
      <vt:lpstr>   1978 жылы америкалық психолог Сьюзен Деллинджер жасаған мына психологиялық тестке назар салуларыңызды сұраймын Сізге қай мамандық лайық? (психологиялық тест) Бұл бес геометриялық фигураның негізінде жасалған, сіз тек өз болмысыңызды ашатын біреуін таңдауыңыз керек. </vt:lpstr>
      <vt:lpstr>Презентация PowerPoint</vt:lpstr>
      <vt:lpstr>                            1. Дөңгелекті таңдасаңыз…     Сіз үшін тұлғаралық қарым-қатынастың рөлі зор. Өз ортаңызда өзіңізді бақытты сезінуді маңызды санайсыз. Өзгелердің қуанышын да, қайғысын да өз басыңыздағыдай қабылдайсыз. Кейде өз-өзіңізден үйлесімділік таппайсыз.  Сізге әртіс, маркетолог, мұғалім, тарихшы, мейрамхана иесі не үй қызметкері болу жарасады. </vt:lpstr>
      <vt:lpstr>                              2. Шаршыны таңдаған болсаңыз…     Өте еңбекқор адамсыз. Бастаған істі орта жолда тастамайсыз. Төзімділік, жүйелілік, дәйектілік – жұмыстағы басты қасиеттеріңіз. Бірақ маңызды істерді шешерде ұсақ-түйекке шүйлігіп қаласыз. Миыңыздың сол жақ бөлігі жақсы жұмыс істейді, демек логикаңыз жақсы дамыған. Сол себепті жүректің емес, ақылдың айтқанына бағынасыз.  Сізге есепші, бағдарламашы, банк қызметі, дәрігер, инженер, жүргізуші мамандықтары дәл келеді.</vt:lpstr>
      <vt:lpstr>                         3. Таңдауыңыз үшбұрыш болса…    Сіз өте жақсы менеджерсіз. Жаңа ақпаратты бірден қағып аласыз да, талдап, сараптап, жіпке тізіп шығасыз. Біліктілігіңіз бойыңызға сенімділік ұялатады. Барлығын дұрыс жасауға талпынасыз. Қателік шықса, мойындағыңыз келмейді. Биік мақсатқа жету үшін өзіңізге деген тым сенімділік пен шыдамсыздық кедергі келтіруі мүмкін. Сәйкес келетін мамандықтар: архитектор, экономист, саясаткер, әскери қызмет, менеджер, қорғаушы, дизайнер.</vt:lpstr>
      <vt:lpstr>                              4. Төртбұрыш таңдасаңыз...    Сіз өз өнеріңізді бағаламайсыз. Тіпті ештеңеге қабілетім жоқ деп ойлайсыз. Сондықтан өзіңізді іздегенде екі үстелге қатар отырғыңыз келеді, бұл мүмкін емес. Бұйырған кетпейді, осыны естен шығармаңыз. Жаныңыз сүйетін іспен айналысуда тәуекелге бел буыңыз.  Сіз үшін бөлім басшысы, кәсіпкер не аниматор болған дұрыс.</vt:lpstr>
      <vt:lpstr>                                     5. Таңдауыңыз ирек пішінге түссе…                   Сіз шығармашылық адамысыз. Өмірге әр қырынан қарайсыз, оның әрқайсынан ішкі сұлулықты көресіз. Қарқынды, сабырлы адамсыз. Бір орында отырып ұзақ жұмыс істей алмайсыз. Ең керемет, креативті идеяға байсыз. Оны жүзеге асыру үшін жүйелілік пен шыдамдылық жетіспейді.  Өзіңізді зерттеуші, дизайнер, өнертапқыш, музыкант, жазушы не суретшілер арасынан іздеп көріңіз.</vt:lpstr>
      <vt:lpstr>Мамандық таңдаудан сәттілік тілеймін! Назарларыңызға рахмет!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9</cp:revision>
  <dcterms:created xsi:type="dcterms:W3CDTF">2020-11-29T16:30:48Z</dcterms:created>
  <dcterms:modified xsi:type="dcterms:W3CDTF">2020-11-29T18:39:14Z</dcterms:modified>
</cp:coreProperties>
</file>